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56" r:id="rId2"/>
    <p:sldId id="260" r:id="rId3"/>
    <p:sldId id="272" r:id="rId4"/>
    <p:sldId id="262" r:id="rId5"/>
    <p:sldId id="261" r:id="rId6"/>
    <p:sldId id="273" r:id="rId7"/>
    <p:sldId id="275" r:id="rId8"/>
    <p:sldId id="265" r:id="rId9"/>
    <p:sldId id="263" r:id="rId10"/>
    <p:sldId id="264" r:id="rId11"/>
    <p:sldId id="268" r:id="rId12"/>
    <p:sldId id="269" r:id="rId13"/>
    <p:sldId id="270" r:id="rId14"/>
    <p:sldId id="271" r:id="rId15"/>
    <p:sldId id="280" r:id="rId16"/>
    <p:sldId id="276" r:id="rId17"/>
    <p:sldId id="277" r:id="rId18"/>
    <p:sldId id="278" r:id="rId19"/>
    <p:sldId id="279" r:id="rId20"/>
    <p:sldId id="267" r:id="rId21"/>
    <p:sldId id="266" r:id="rId22"/>
  </p:sldIdLst>
  <p:sldSz cx="12192000" cy="6858000"/>
  <p:notesSz cx="6858000" cy="9144000"/>
  <p:embeddedFontLst>
    <p:embeddedFont>
      <p:font typeface="Calibri Light" panose="020F0302020204030204" pitchFamily="34" charset="0"/>
      <p:regular r:id="rId25"/>
      <p:italic r:id="rId26"/>
    </p:embeddedFont>
    <p:embeddedFont>
      <p:font typeface="B Yekan" panose="00000400000000000000" pitchFamily="2" charset="-78"/>
      <p:regular r:id="rId27"/>
    </p:embeddedFont>
    <p:embeddedFont>
      <p:font typeface="B Titr" panose="00000700000000000000" pitchFamily="2" charset="-78"/>
      <p:bold r:id="rId28"/>
    </p:embeddedFont>
    <p:embeddedFont>
      <p:font typeface="Calibri" panose="020F0502020204030204" pitchFamily="34" charset="0"/>
      <p:regular r:id="rId29"/>
      <p:bold r:id="rId30"/>
      <p:italic r:id="rId31"/>
      <p:boldItalic r:id="rId32"/>
    </p:embeddedFont>
    <p:embeddedFont>
      <p:font typeface="ＭＳ Ｐゴシック" panose="020B0600070205080204" pitchFamily="34" charset="-128"/>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1" d="100"/>
          <a:sy n="51" d="100"/>
        </p:scale>
        <p:origin x="5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تهیه شده توسط مهندس مهدی علی گل</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47B27B-13FA-4409-AE87-CCB701BB1191}" type="datetimeFigureOut">
              <a:rPr lang="en-US" smtClean="0"/>
              <a:t>10/12/2019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تهیه شده توسط مهندس مهدی علی گل</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5D6E72-026B-4A83-B60D-BBAE56B5C592}" type="slidenum">
              <a:rPr lang="en-US" smtClean="0"/>
              <a:t>‹#›</a:t>
            </a:fld>
            <a:endParaRPr lang="en-US"/>
          </a:p>
        </p:txBody>
      </p:sp>
    </p:spTree>
    <p:extLst>
      <p:ext uri="{BB962C8B-B14F-4D97-AF65-F5344CB8AC3E}">
        <p14:creationId xmlns:p14="http://schemas.microsoft.com/office/powerpoint/2010/main" val="388933354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تهیه شده توسط مهندس مهدی علی گل</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EEAA9-4063-4942-B327-F64986F70BD1}" type="datetimeFigureOut">
              <a:rPr lang="en-US" smtClean="0"/>
              <a:t>10/12/2019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تهیه شده توسط مهندس مهدی علی گل</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C54FE-A0AA-46DE-9FC3-78278F37DBB5}" type="slidenum">
              <a:rPr lang="en-US" smtClean="0"/>
              <a:t>‹#›</a:t>
            </a:fld>
            <a:endParaRPr lang="en-US"/>
          </a:p>
        </p:txBody>
      </p:sp>
    </p:spTree>
    <p:extLst>
      <p:ext uri="{BB962C8B-B14F-4D97-AF65-F5344CB8AC3E}">
        <p14:creationId xmlns:p14="http://schemas.microsoft.com/office/powerpoint/2010/main" val="12395027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fa-IR" smtClean="0"/>
              <a:t>تهیه شده توسط مهندس مهدی علی گل</a:t>
            </a:r>
            <a:endParaRPr lang="en-US"/>
          </a:p>
        </p:txBody>
      </p:sp>
      <p:sp>
        <p:nvSpPr>
          <p:cNvPr id="5" name="Footer Placeholder 4"/>
          <p:cNvSpPr>
            <a:spLocks noGrp="1"/>
          </p:cNvSpPr>
          <p:nvPr>
            <p:ph type="ftr" sz="quarter" idx="11"/>
          </p:nvPr>
        </p:nvSpPr>
        <p:spPr/>
        <p:txBody>
          <a:bodyPr/>
          <a:lstStyle/>
          <a:p>
            <a:r>
              <a:rPr lang="fa-IR" smtClean="0"/>
              <a:t>تهیه شده توسط مهندس مهدی علی گل</a:t>
            </a:r>
            <a:endParaRPr lang="en-US"/>
          </a:p>
        </p:txBody>
      </p:sp>
      <p:sp>
        <p:nvSpPr>
          <p:cNvPr id="6" name="Slide Number Placeholder 5"/>
          <p:cNvSpPr>
            <a:spLocks noGrp="1"/>
          </p:cNvSpPr>
          <p:nvPr>
            <p:ph type="sldNum" sz="quarter" idx="12"/>
          </p:nvPr>
        </p:nvSpPr>
        <p:spPr/>
        <p:txBody>
          <a:bodyPr/>
          <a:lstStyle/>
          <a:p>
            <a:fld id="{AF9C54FE-A0AA-46DE-9FC3-78278F37DBB5}" type="slidenum">
              <a:rPr lang="en-US" smtClean="0"/>
              <a:t>21</a:t>
            </a:fld>
            <a:endParaRPr lang="en-US"/>
          </a:p>
        </p:txBody>
      </p:sp>
    </p:spTree>
    <p:extLst>
      <p:ext uri="{BB962C8B-B14F-4D97-AF65-F5344CB8AC3E}">
        <p14:creationId xmlns:p14="http://schemas.microsoft.com/office/powerpoint/2010/main" val="324602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تهیه شده توسط مهندس مهدی علی گل</a:t>
            </a: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62067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تهیه شده توسط مهندس مهدی علی گل</a:t>
            </a: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45798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تهیه شده توسط مهندس مهدی علی گل</a:t>
            </a: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340538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تهیه شده توسط مهندس مهدی علی گل</a:t>
            </a: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80170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تهیه شده توسط مهندس مهدی علی گل</a:t>
            </a: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99259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95254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تهیه شده توسط مهندس مهدی علی گل</a:t>
            </a:r>
            <a:endParaRPr lang="en-US"/>
          </a:p>
        </p:txBody>
      </p:sp>
      <p:sp>
        <p:nvSpPr>
          <p:cNvPr id="8" name="Footer Placeholder 7"/>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9" name="Slide Number Placeholder 8"/>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5142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تهیه شده توسط مهندس مهدی علی گل</a:t>
            </a:r>
            <a:endParaRPr lang="en-US"/>
          </a:p>
        </p:txBody>
      </p:sp>
      <p:sp>
        <p:nvSpPr>
          <p:cNvPr id="4" name="Footer Placeholder 3"/>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5" name="Slide Number Placeholder 4"/>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12069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تهیه شده توسط مهندس مهدی علی گل</a:t>
            </a:r>
            <a:endParaRPr lang="en-US"/>
          </a:p>
        </p:txBody>
      </p:sp>
      <p:sp>
        <p:nvSpPr>
          <p:cNvPr id="3" name="Footer Placeholder 2"/>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4" name="Slide Number Placeholder 3"/>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78707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418171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65415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تهیه شده توسط مهندس مهدی علی گل</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C1403-3A4D-4519-ADFC-785AB60BA523}" type="slidenum">
              <a:rPr lang="en-US" smtClean="0"/>
              <a:t>‹#›</a:t>
            </a:fld>
            <a:endParaRPr lang="en-US"/>
          </a:p>
        </p:txBody>
      </p:sp>
    </p:spTree>
    <p:extLst>
      <p:ext uri="{BB962C8B-B14F-4D97-AF65-F5344CB8AC3E}">
        <p14:creationId xmlns:p14="http://schemas.microsoft.com/office/powerpoint/2010/main" val="186243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parasites/bedbugs/index.html" TargetMode="External"/><Relationship Id="rId7" Type="http://schemas.openxmlformats.org/officeDocument/2006/relationships/image" Target="../media/image2.png"/><Relationship Id="rId2" Type="http://schemas.openxmlformats.org/officeDocument/2006/relationships/hyperlink" Target="http://www.environmentalhealth.ir/page-116"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www.nytimes.com/2009/04/14/health/14brod.html" TargetMode="External"/><Relationship Id="rId4" Type="http://schemas.openxmlformats.org/officeDocument/2006/relationships/hyperlink" Target="http://www.nyc.gov/html/doh/downloads/pdf/vector/bed-bug-guide.pdf"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asahse.ir/"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9029701" y="344268"/>
            <a:ext cx="2743199" cy="3766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پیشگیری و کنترل ساس تختخواب</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pic>
        <p:nvPicPr>
          <p:cNvPr id="14" name="Picture 5" descr="getridofbedbugs.jpg"/>
          <p:cNvPicPr>
            <a:picLocks noChangeAspect="1"/>
          </p:cNvPicPr>
          <p:nvPr/>
        </p:nvPicPr>
        <p:blipFill rotWithShape="1">
          <a:blip r:embed="rId2">
            <a:extLst>
              <a:ext uri="{28A0092B-C50C-407E-A947-70E740481C1C}">
                <a14:useLocalDpi xmlns:a14="http://schemas.microsoft.com/office/drawing/2010/main" val="0"/>
              </a:ext>
            </a:extLst>
          </a:blip>
          <a:srcRect l="1559" t="-278" r="6871" b="1"/>
          <a:stretch/>
        </p:blipFill>
        <p:spPr bwMode="auto">
          <a:xfrm>
            <a:off x="0" y="-19050"/>
            <a:ext cx="8953501"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owchart: Delay 15"/>
          <p:cNvSpPr/>
          <p:nvPr/>
        </p:nvSpPr>
        <p:spPr>
          <a:xfrm rot="16200000">
            <a:off x="5566186" y="232186"/>
            <a:ext cx="1059628" cy="12192000"/>
          </a:xfrm>
          <a:prstGeom prst="flowChartDelay">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Subtitle 2"/>
          <p:cNvSpPr txBox="1">
            <a:spLocks/>
          </p:cNvSpPr>
          <p:nvPr/>
        </p:nvSpPr>
        <p:spPr>
          <a:xfrm>
            <a:off x="-194983" y="2856174"/>
            <a:ext cx="55626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sz="2800" dirty="0" smtClean="0">
                <a:cs typeface="B Yekan" panose="00000400000000000000" pitchFamily="2" charset="-78"/>
              </a:rPr>
              <a:t>چطور </a:t>
            </a:r>
            <a:r>
              <a:rPr lang="fa-IR" sz="2800" dirty="0" err="1" smtClean="0">
                <a:cs typeface="B Yekan" panose="00000400000000000000" pitchFamily="2" charset="-78"/>
              </a:rPr>
              <a:t>بف</a:t>
            </a:r>
            <a:endParaRPr lang="en-US" sz="2800" dirty="0">
              <a:cs typeface="B Yekan" panose="00000400000000000000" pitchFamily="2" charset="-78"/>
            </a:endParaRPr>
          </a:p>
        </p:txBody>
      </p:sp>
      <p:sp>
        <p:nvSpPr>
          <p:cNvPr id="18" name="Footer Placeholder 10"/>
          <p:cNvSpPr>
            <a:spLocks noGrp="1"/>
          </p:cNvSpPr>
          <p:nvPr>
            <p:ph type="ftr" sz="quarter" idx="11"/>
          </p:nvPr>
        </p:nvSpPr>
        <p:spPr>
          <a:xfrm>
            <a:off x="4038600" y="6356350"/>
            <a:ext cx="4114800" cy="365125"/>
          </a:xfrm>
        </p:spPr>
        <p:txBody>
          <a:bodyPr/>
          <a:lstStyle/>
          <a:p>
            <a:r>
              <a:rPr lang="en-US" dirty="0" smtClean="0">
                <a:cs typeface="B Yekan" panose="00000400000000000000" pitchFamily="2" charset="-78"/>
              </a:rPr>
              <a:t>www.asahse.ir </a:t>
            </a:r>
            <a:r>
              <a:rPr lang="fa-IR" dirty="0" smtClean="0">
                <a:cs typeface="B Yekan" panose="00000400000000000000" pitchFamily="2" charset="-78"/>
              </a:rPr>
              <a:t>مرکز تخصصی طب کار اسا</a:t>
            </a:r>
            <a:endParaRPr lang="en-US" dirty="0">
              <a:cs typeface="B Yekan" panose="00000400000000000000" pitchFamily="2" charset="-78"/>
            </a:endParaRPr>
          </a:p>
        </p:txBody>
      </p:sp>
      <p:sp>
        <p:nvSpPr>
          <p:cNvPr id="19" name="Slide Number Placeholder 11"/>
          <p:cNvSpPr>
            <a:spLocks noGrp="1"/>
          </p:cNvSpPr>
          <p:nvPr>
            <p:ph type="sldNum" sz="quarter" idx="12"/>
          </p:nvPr>
        </p:nvSpPr>
        <p:spPr>
          <a:xfrm>
            <a:off x="8610600" y="6356350"/>
            <a:ext cx="2743200" cy="365125"/>
          </a:xfrm>
        </p:spPr>
        <p:txBody>
          <a:bodyPr/>
          <a:lstStyle/>
          <a:p>
            <a:fld id="{6E3C1403-3A4D-4519-ADFC-785AB60BA523}" type="slidenum">
              <a:rPr lang="en-US" smtClean="0"/>
              <a:t>1</a:t>
            </a:fld>
            <a:endParaRPr lang="en-US"/>
          </a:p>
        </p:txBody>
      </p:sp>
      <p:sp>
        <p:nvSpPr>
          <p:cNvPr id="20" name="Rectangle 19"/>
          <p:cNvSpPr/>
          <p:nvPr/>
        </p:nvSpPr>
        <p:spPr>
          <a:xfrm>
            <a:off x="9213712" y="4434517"/>
            <a:ext cx="2559188" cy="9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solidFill>
                  <a:schemeClr val="bg1">
                    <a:lumMod val="50000"/>
                  </a:schemeClr>
                </a:solidFill>
                <a:cs typeface="B Yekan" panose="00000400000000000000" pitchFamily="2" charset="-78"/>
              </a:rPr>
              <a:t>تهیه شده توسط مهندس مهدی علی گل</a:t>
            </a:r>
          </a:p>
          <a:p>
            <a:pPr algn="r" rtl="1"/>
            <a:r>
              <a:rPr lang="fa-IR" sz="1100" dirty="0" smtClean="0">
                <a:solidFill>
                  <a:schemeClr val="bg1">
                    <a:lumMod val="50000"/>
                  </a:schemeClr>
                </a:solidFill>
                <a:cs typeface="B Yekan" panose="00000400000000000000" pitchFamily="2" charset="-78"/>
              </a:rPr>
              <a:t>کارشناس بهداشت حرفه ای</a:t>
            </a:r>
          </a:p>
          <a:p>
            <a:pPr algn="r" rtl="1"/>
            <a:r>
              <a:rPr lang="fa-IR" sz="1100" dirty="0" smtClean="0">
                <a:solidFill>
                  <a:schemeClr val="bg1">
                    <a:lumMod val="50000"/>
                  </a:schemeClr>
                </a:solidFill>
                <a:cs typeface="B Yekan" panose="00000400000000000000" pitchFamily="2" charset="-78"/>
              </a:rPr>
              <a:t>وزارت بهداشت درمان و آموزش پزشکی</a:t>
            </a:r>
            <a:endParaRPr lang="en-US" sz="1100" dirty="0">
              <a:solidFill>
                <a:schemeClr val="bg1">
                  <a:lumMod val="50000"/>
                </a:schemeClr>
              </a:solidFill>
              <a:cs typeface="B Yekan" panose="00000400000000000000" pitchFamily="2" charset="-78"/>
            </a:endParaRPr>
          </a:p>
        </p:txBody>
      </p:sp>
      <p:sp>
        <p:nvSpPr>
          <p:cNvPr id="2" name="Date Placeholder 1"/>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109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اثرات نامطلوب ساس</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838200" y="1690688"/>
            <a:ext cx="10289038" cy="4370255"/>
          </a:xfrm>
        </p:spPr>
        <p:txBody>
          <a:bodyPr/>
          <a:lstStyle/>
          <a:p>
            <a:pPr marL="0" indent="0" algn="just" rtl="1">
              <a:buNone/>
            </a:pPr>
            <a:r>
              <a:rPr lang="fa-IR" dirty="0">
                <a:cs typeface="B Yekan" panose="00000400000000000000" pitchFamily="2" charset="-78"/>
              </a:rPr>
              <a:t>همچنین ممکن است باعث استرس و اضطراب، بی خوابی و اثرات مرتبط شود.</a:t>
            </a:r>
          </a:p>
          <a:p>
            <a:pPr algn="just" rtl="1"/>
            <a:endParaRPr lang="en-US"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8"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10</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pic>
        <p:nvPicPr>
          <p:cNvPr id="13" name="Picture 3"/>
          <p:cNvPicPr>
            <a:picLocks noChangeAspect="1"/>
          </p:cNvPicPr>
          <p:nvPr/>
        </p:nvPicPr>
        <p:blipFill>
          <a:blip r:embed="rId4">
            <a:extLst>
              <a:ext uri="{28A0092B-C50C-407E-A947-70E740481C1C}">
                <a14:useLocalDpi xmlns:a14="http://schemas.microsoft.com/office/drawing/2010/main" val="0"/>
              </a:ext>
            </a:extLst>
          </a:blip>
          <a:srcRect l="17886" r="18727"/>
          <a:stretch>
            <a:fillRect/>
          </a:stretch>
        </p:blipFill>
        <p:spPr bwMode="auto">
          <a:xfrm>
            <a:off x="4697443" y="2478129"/>
            <a:ext cx="2797115" cy="309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206030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10 فرمان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a:cs typeface="B Yekan" panose="00000400000000000000" pitchFamily="2" charset="-78"/>
              </a:rPr>
              <a:t>1-مطمئن شوید که ساس تختخواب دارید نه کک و کنه و یا حشرات دیگر</a:t>
            </a:r>
          </a:p>
          <a:p>
            <a:pPr marL="0" indent="0" algn="just" rtl="1">
              <a:buNone/>
            </a:pPr>
            <a:r>
              <a:rPr lang="fa-IR" dirty="0">
                <a:cs typeface="B Yekan" panose="00000400000000000000" pitchFamily="2" charset="-78"/>
              </a:rPr>
              <a:t>با مشاهده دقیق عکس ها و مقایسه با آن با موجودی که در خانه شماست می توانید به این حقیقت پی ببرید.</a:t>
            </a:r>
          </a:p>
          <a:p>
            <a:pPr marL="0" indent="0" algn="just" rtl="1">
              <a:buNone/>
            </a:pPr>
            <a:r>
              <a:rPr lang="fa-IR" b="1" dirty="0">
                <a:cs typeface="B Yekan" panose="00000400000000000000" pitchFamily="2" charset="-78"/>
              </a:rPr>
              <a:t>2-خونسرد باشید.</a:t>
            </a:r>
          </a:p>
          <a:p>
            <a:pPr marL="0" indent="0" algn="just" rtl="1">
              <a:buNone/>
            </a:pPr>
            <a:r>
              <a:rPr lang="fa-IR" dirty="0">
                <a:cs typeface="B Yekan" panose="00000400000000000000" pitchFamily="2" charset="-78"/>
              </a:rPr>
              <a:t>از بین بردن ساس کار سختی است و لی غیر ممکن نیست. کل چیزهایتان را دور نریزید چراکه باز هم ممکن است برخی از آنها باقی بمانند و تکثیرشوند. در ضمن این کار باعث انتقال ساس به افراد یا همسایه های دیگر و ایجاد استرس برای آنها می شود.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11</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41851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a:cs typeface="B Yekan" panose="00000400000000000000" pitchFamily="2" charset="-78"/>
              </a:rPr>
              <a:t>3- راه های مختلف کنترلی را در نظر بگیرد نه فقط سمپاشی</a:t>
            </a:r>
          </a:p>
          <a:p>
            <a:pPr marL="0" indent="0" algn="just" rtl="1">
              <a:buNone/>
            </a:pPr>
            <a:r>
              <a:rPr lang="fa-IR" dirty="0">
                <a:cs typeface="B Yekan" panose="00000400000000000000" pitchFamily="2" charset="-78"/>
              </a:rPr>
              <a:t>فوراً سراغ حشره کش و سم نروید. سعی کنید ابتدا راه های دیگر را انجام دهید. این کار باعث می شوند مواجهه شما با سموم کمتر شود. بسیاری از سموم ممکن است بیش از یک ماه در محیط پایدار بمانند هر چند که شما بو یا رنگ آنها را متوجه نشوید و در نتیجه می توانند تاثیرات نامطلوب بر سلامت شما داشته باشند. در صورتیکه می خواهید از سم استفاده کنید حتماً از افراد حرفه ای کمک بگیرید.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12</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509270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smtClean="0">
                <a:cs typeface="B Yekan" panose="00000400000000000000" pitchFamily="2" charset="-78"/>
              </a:rPr>
              <a:t>4-انباشتگی </a:t>
            </a:r>
            <a:r>
              <a:rPr lang="fa-IR" b="1" dirty="0">
                <a:cs typeface="B Yekan" panose="00000400000000000000" pitchFamily="2" charset="-78"/>
              </a:rPr>
              <a:t>را کم کنید.</a:t>
            </a:r>
          </a:p>
          <a:p>
            <a:pPr marL="0" indent="0" algn="just" rtl="1">
              <a:buNone/>
            </a:pPr>
            <a:r>
              <a:rPr lang="fa-IR" dirty="0" smtClean="0">
                <a:cs typeface="B Yekan" panose="00000400000000000000" pitchFamily="2" charset="-78"/>
              </a:rPr>
              <a:t>یک </a:t>
            </a:r>
            <a:r>
              <a:rPr lang="fa-IR" dirty="0">
                <a:cs typeface="B Yekan" panose="00000400000000000000" pitchFamily="2" charset="-78"/>
              </a:rPr>
              <a:t>خانه پر از اسباب و وسایل محل های بیشتری برای پنهان شدن ساس ها و حتی دیگر حشرات مثل سوسک ها دارد و این امر کار حذف ساس ها سخت می کند. </a:t>
            </a:r>
            <a:r>
              <a:rPr lang="fa-IR" dirty="0" smtClean="0">
                <a:cs typeface="B Yekan" panose="00000400000000000000" pitchFamily="2" charset="-78"/>
              </a:rPr>
              <a:t>پس تعداد </a:t>
            </a:r>
            <a:r>
              <a:rPr lang="fa-IR" dirty="0">
                <a:cs typeface="B Yekan" panose="00000400000000000000" pitchFamily="2" charset="-78"/>
              </a:rPr>
              <a:t>محل های مخفی شدن ساس ها را کاهش </a:t>
            </a:r>
            <a:r>
              <a:rPr lang="fa-IR" dirty="0" smtClean="0">
                <a:cs typeface="B Yekan" panose="00000400000000000000" pitchFamily="2" charset="-78"/>
              </a:rPr>
              <a:t>دهید.</a:t>
            </a:r>
          </a:p>
          <a:p>
            <a:pPr marL="0" indent="0" algn="just" rtl="1">
              <a:buNone/>
            </a:pPr>
            <a:r>
              <a:rPr lang="fa-IR" dirty="0" smtClean="0">
                <a:cs typeface="B Yekan" panose="00000400000000000000" pitchFamily="2" charset="-78"/>
              </a:rPr>
              <a:t> تا جاییکه میتوانید </a:t>
            </a:r>
            <a:r>
              <a:rPr lang="fa-IR" dirty="0">
                <a:cs typeface="B Yekan" panose="00000400000000000000" pitchFamily="2" charset="-78"/>
              </a:rPr>
              <a:t>وسایلی را که استفاده ندارید از منزل خارج </a:t>
            </a:r>
            <a:r>
              <a:rPr lang="fa-IR" dirty="0" smtClean="0">
                <a:cs typeface="B Yekan" panose="00000400000000000000" pitchFamily="2" charset="-78"/>
              </a:rPr>
              <a:t>کنید (بفروشید</a:t>
            </a:r>
            <a:r>
              <a:rPr lang="fa-IR" dirty="0">
                <a:cs typeface="B Yekan" panose="00000400000000000000" pitchFamily="2" charset="-78"/>
              </a:rPr>
              <a:t>، هدیه بدهید، به مامور بازیافت بدهید یا دور بریزید</a:t>
            </a:r>
            <a:r>
              <a:rPr lang="fa-IR" dirty="0" smtClean="0">
                <a:cs typeface="B Yekan" panose="00000400000000000000" pitchFamily="2" charset="-78"/>
              </a:rPr>
              <a:t>).</a:t>
            </a:r>
          </a:p>
          <a:p>
            <a:pPr marL="0" indent="0" algn="just" rtl="1">
              <a:buNone/>
            </a:pPr>
            <a:r>
              <a:rPr lang="fa-IR" dirty="0" smtClean="0">
                <a:cs typeface="B Yekan" panose="00000400000000000000" pitchFamily="2" charset="-78"/>
              </a:rPr>
              <a:t>نظم اولین گام در کنترل ساس رختخواب است.</a:t>
            </a:r>
            <a:endParaRPr lang="fa-IR" dirty="0">
              <a:cs typeface="B Yekan" panose="00000400000000000000" pitchFamily="2" charset="-78"/>
            </a:endParaRPr>
          </a:p>
          <a:p>
            <a:pPr marL="0" indent="0" algn="just" rtl="1">
              <a:buNone/>
            </a:pPr>
            <a:endParaRPr lang="fa-IR" dirty="0" smtClean="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13</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pic>
        <p:nvPicPr>
          <p:cNvPr id="6" name="Picture 5"/>
          <p:cNvPicPr>
            <a:picLocks noChangeAspect="1"/>
          </p:cNvPicPr>
          <p:nvPr/>
        </p:nvPicPr>
        <p:blipFill>
          <a:blip r:embed="rId4"/>
          <a:stretch>
            <a:fillRect/>
          </a:stretch>
        </p:blipFill>
        <p:spPr>
          <a:xfrm>
            <a:off x="1027134" y="3998279"/>
            <a:ext cx="3011466" cy="2017524"/>
          </a:xfrm>
          <a:prstGeom prst="rect">
            <a:avLst/>
          </a:prstGeom>
        </p:spPr>
      </p:pic>
    </p:spTree>
    <p:extLst>
      <p:ext uri="{BB962C8B-B14F-4D97-AF65-F5344CB8AC3E}">
        <p14:creationId xmlns:p14="http://schemas.microsoft.com/office/powerpoint/2010/main" val="1248999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smtClean="0">
                <a:cs typeface="B Yekan" panose="00000400000000000000" pitchFamily="2" charset="-78"/>
              </a:rPr>
              <a:t>5-از دمای </a:t>
            </a:r>
            <a:r>
              <a:rPr lang="fa-IR" b="1" dirty="0">
                <a:cs typeface="B Yekan" panose="00000400000000000000" pitchFamily="2" charset="-78"/>
              </a:rPr>
              <a:t>انجماد </a:t>
            </a:r>
            <a:r>
              <a:rPr lang="fa-IR" b="1" dirty="0" smtClean="0">
                <a:cs typeface="B Yekan" panose="00000400000000000000" pitchFamily="2" charset="-78"/>
              </a:rPr>
              <a:t>استفاده کنید.</a:t>
            </a:r>
            <a:endParaRPr lang="fa-IR" b="1" dirty="0">
              <a:cs typeface="B Yekan" panose="00000400000000000000" pitchFamily="2" charset="-78"/>
            </a:endParaRPr>
          </a:p>
          <a:p>
            <a:pPr marL="0" indent="0" algn="just" rtl="1">
              <a:buNone/>
            </a:pPr>
            <a:r>
              <a:rPr lang="fa-IR" dirty="0">
                <a:cs typeface="B Yekan" panose="00000400000000000000" pitchFamily="2" charset="-78"/>
              </a:rPr>
              <a:t> به خصوص اگر زمان انجماد طولانی باشد می تواند باعث از بین رفتن ساس شود. قرار دادن وسایل داخل فریزر می تواند ساس ها را بکشد ولی ممکن است این امر به دلیل برخی عوامل با شکست مواجه شود. زمستان های بسیار سرد و بازگذاشتن و در و پنجره </a:t>
            </a:r>
            <a:r>
              <a:rPr lang="fa-IR" dirty="0" smtClean="0">
                <a:cs typeface="B Yekan" panose="00000400000000000000" pitchFamily="2" charset="-78"/>
              </a:rPr>
              <a:t>ممکن است </a:t>
            </a:r>
            <a:r>
              <a:rPr lang="fa-IR" dirty="0">
                <a:cs typeface="B Yekan" panose="00000400000000000000" pitchFamily="2" charset="-78"/>
              </a:rPr>
              <a:t>باعث کشتن آنها شود</a:t>
            </a:r>
            <a:r>
              <a:rPr lang="fa-IR" dirty="0" smtClean="0">
                <a:cs typeface="B Yekan" panose="00000400000000000000" pitchFamily="2" charset="-78"/>
              </a:rPr>
              <a:t>.</a:t>
            </a:r>
          </a:p>
          <a:p>
            <a:pPr marL="0" indent="0" algn="just" rtl="1">
              <a:buNone/>
            </a:pPr>
            <a:r>
              <a:rPr lang="fa-IR" dirty="0" smtClean="0">
                <a:cs typeface="B Yekan" panose="00000400000000000000" pitchFamily="2" charset="-78"/>
              </a:rPr>
              <a:t>استفاده از دی اکسید کربن جامد توسط برخی شرکت های مبارزه با آفات نیز برای این منظور استفاده می شود.</a:t>
            </a:r>
            <a:endParaRPr lang="fa-IR" dirty="0">
              <a:cs typeface="B Yekan" panose="00000400000000000000" pitchFamily="2" charset="-78"/>
            </a:endParaRPr>
          </a:p>
          <a:p>
            <a:pPr marL="0" indent="0" algn="just" rtl="1">
              <a:buNone/>
            </a:pPr>
            <a:endParaRPr lang="fa-IR" dirty="0" smtClean="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14</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1043862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8"/>
            <a:ext cx="10295021" cy="636736"/>
          </a:xfrm>
        </p:spPr>
        <p:txBody>
          <a:bodyPr>
            <a:normAutofit/>
          </a:bodyPr>
          <a:lstStyle/>
          <a:p>
            <a:pPr marL="0" indent="0" algn="ctr" rtl="1">
              <a:buNone/>
            </a:pPr>
            <a:r>
              <a:rPr lang="fa-IR" dirty="0" smtClean="0">
                <a:cs typeface="B Yekan" panose="00000400000000000000" pitchFamily="2" charset="-78"/>
              </a:rPr>
              <a:t>استفاده از دمای انجماد برای کشتن ساس</a:t>
            </a:r>
            <a:endParaRPr lang="fa-IR" dirty="0">
              <a:cs typeface="B Yekan" panose="00000400000000000000" pitchFamily="2" charset="-78"/>
            </a:endParaRPr>
          </a:p>
          <a:p>
            <a:pPr marL="0" indent="0" algn="just" rtl="1">
              <a:buNone/>
            </a:pPr>
            <a:endParaRPr lang="fa-IR" dirty="0" smtClean="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15</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330" y="2187934"/>
            <a:ext cx="4510545" cy="36921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092" t="3535" r="4385" b="6364"/>
          <a:stretch/>
        </p:blipFill>
        <p:spPr>
          <a:xfrm>
            <a:off x="6736262" y="2167004"/>
            <a:ext cx="2834276" cy="3713030"/>
          </a:xfrm>
          <a:prstGeom prst="rect">
            <a:avLst/>
          </a:prstGeom>
        </p:spPr>
      </p:pic>
    </p:spTree>
    <p:extLst>
      <p:ext uri="{BB962C8B-B14F-4D97-AF65-F5344CB8AC3E}">
        <p14:creationId xmlns:p14="http://schemas.microsoft.com/office/powerpoint/2010/main" val="588010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smtClean="0">
                <a:cs typeface="B Yekan" panose="00000400000000000000" pitchFamily="2" charset="-78"/>
              </a:rPr>
              <a:t>6-از حرارت استفاد کنید ولی </a:t>
            </a:r>
            <a:r>
              <a:rPr lang="fa-IR" b="1" dirty="0">
                <a:cs typeface="B Yekan" panose="00000400000000000000" pitchFamily="2" charset="-78"/>
              </a:rPr>
              <a:t>خیلی مواظب باشید.</a:t>
            </a:r>
          </a:p>
          <a:p>
            <a:pPr marL="0" indent="0" algn="just" rtl="1">
              <a:buNone/>
            </a:pPr>
            <a:r>
              <a:rPr lang="fa-IR" dirty="0">
                <a:cs typeface="B Yekan" panose="00000400000000000000" pitchFamily="2" charset="-78"/>
              </a:rPr>
              <a:t>افزایش دمای داخل خانه تا حدود بالای 45 درجه سانتی گراد می تواند باعث کشتن ساس شود. قرار دادن وسایل داخل پلاستیک سیاه و قراردادن آن در آفتاب سوزان نمونه ای از آن است. برای گرم کردن خانه شاید لازم باشد از انواع خاصی از گرماسازها استفاده شود. در این صورت دمای خانه باید خیلی بالاتر از 45 برود تا ساس های مخفی را بکشد.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16</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pic>
        <p:nvPicPr>
          <p:cNvPr id="6" name="Picture 5"/>
          <p:cNvPicPr>
            <a:picLocks noChangeAspect="1"/>
          </p:cNvPicPr>
          <p:nvPr/>
        </p:nvPicPr>
        <p:blipFill>
          <a:blip r:embed="rId4"/>
          <a:stretch>
            <a:fillRect/>
          </a:stretch>
        </p:blipFill>
        <p:spPr>
          <a:xfrm>
            <a:off x="948195" y="3822294"/>
            <a:ext cx="2521516" cy="3039804"/>
          </a:xfrm>
          <a:prstGeom prst="rect">
            <a:avLst/>
          </a:prstGeom>
        </p:spPr>
      </p:pic>
    </p:spTree>
    <p:extLst>
      <p:ext uri="{BB962C8B-B14F-4D97-AF65-F5344CB8AC3E}">
        <p14:creationId xmlns:p14="http://schemas.microsoft.com/office/powerpoint/2010/main" val="602058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a:cs typeface="B Yekan" panose="00000400000000000000" pitchFamily="2" charset="-78"/>
              </a:rPr>
              <a:t>7-از انتقال ساس جلوگیری کنید.</a:t>
            </a:r>
          </a:p>
          <a:p>
            <a:pPr marL="0" indent="0" algn="just" rtl="1">
              <a:buNone/>
            </a:pPr>
            <a:r>
              <a:rPr lang="fa-IR" dirty="0">
                <a:cs typeface="B Yekan" panose="00000400000000000000" pitchFamily="2" charset="-78"/>
              </a:rPr>
              <a:t>در صورتیکه پتو، لباس یا وسایلی دارید که احتمال انتقال ساس می رود، بایستی آنها را به صورتی معدوم کنید تا از انتقال آن به بقیه جلوگیری شود. برای مثال می توانید قبل از معدوم سازی آنها را در پلاستیک های محکم بگذارید و در آن را محکم کنید و روی آن کلمه دارای ساس را اسپری کنید. این امر به خصوص برای مبلمان ضروری است تا شخص دیگر آن را استفاده نکند. </a:t>
            </a:r>
          </a:p>
          <a:p>
            <a:pPr marL="0" indent="0" algn="just" rtl="1">
              <a:buNone/>
            </a:pPr>
            <a:r>
              <a:rPr lang="fa-IR" dirty="0">
                <a:cs typeface="B Yekan" panose="00000400000000000000" pitchFamily="2" charset="-78"/>
              </a:rPr>
              <a:t>بررسی لباسها، مبلمان و تخت خواب دست دوم قبل از  خرید یا استفاده می تواند از انتقال ساس به خانه شما جلوگیری کند.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17</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248149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a:cs typeface="B Yekan" panose="00000400000000000000" pitchFamily="2" charset="-78"/>
              </a:rPr>
              <a:t>8-جاروبرقی بزنید.</a:t>
            </a:r>
          </a:p>
          <a:p>
            <a:pPr marL="0" indent="0" algn="just" rtl="1">
              <a:buNone/>
            </a:pPr>
            <a:r>
              <a:rPr lang="fa-IR" dirty="0">
                <a:cs typeface="B Yekan" panose="00000400000000000000" pitchFamily="2" charset="-78"/>
              </a:rPr>
              <a:t>این کار می تواند تعداد ساس ها را به طرز چشمگیری کاهش دهد. ولی بایستی به دقت کف ها، موکت ها، مبلمان، تختخواب، زیر تخت، اطراف پایه تخت و درز و شکاف ها را جارو بزنید. کیسه جاروبرقی را (یکبار مصرف) در یک پلاستیک بگذارید و در آن را محکم ببندید و سپس معدوم کنید. همزمان می توانید از جاروی بخارشو نیز برای کشتن ساس ها استفاده کنید.</a:t>
            </a:r>
          </a:p>
          <a:p>
            <a:pPr marL="0" indent="0" algn="just" rtl="1">
              <a:buNone/>
            </a:pPr>
            <a:r>
              <a:rPr lang="fa-IR" b="1" dirty="0">
                <a:cs typeface="B Yekan" panose="00000400000000000000" pitchFamily="2" charset="-78"/>
              </a:rPr>
              <a:t>9- </a:t>
            </a:r>
            <a:r>
              <a:rPr lang="fa-IR" b="1" dirty="0" smtClean="0">
                <a:cs typeface="B Yekan" panose="00000400000000000000" pitchFamily="2" charset="-78"/>
              </a:rPr>
              <a:t>درز </a:t>
            </a:r>
            <a:r>
              <a:rPr lang="fa-IR" b="1" dirty="0">
                <a:cs typeface="B Yekan" panose="00000400000000000000" pitchFamily="2" charset="-78"/>
              </a:rPr>
              <a:t>و شکاف </a:t>
            </a:r>
            <a:r>
              <a:rPr lang="fa-IR" b="1" dirty="0" smtClean="0">
                <a:cs typeface="B Yekan" panose="00000400000000000000" pitchFamily="2" charset="-78"/>
              </a:rPr>
              <a:t>ها را مسدود کنید.</a:t>
            </a:r>
          </a:p>
          <a:p>
            <a:pPr marL="0" indent="0" algn="just" rtl="1">
              <a:buNone/>
            </a:pPr>
            <a:r>
              <a:rPr lang="fa-IR" dirty="0" smtClean="0">
                <a:cs typeface="B Yekan" panose="00000400000000000000" pitchFamily="2" charset="-78"/>
              </a:rPr>
              <a:t> </a:t>
            </a:r>
            <a:r>
              <a:rPr lang="fa-IR" dirty="0">
                <a:cs typeface="B Yekan" panose="00000400000000000000" pitchFamily="2" charset="-78"/>
              </a:rPr>
              <a:t>به غیر از کاهش انباشتگی بستن درز و شکاف ها با چسب یا </a:t>
            </a:r>
            <a:r>
              <a:rPr lang="fa-IR" dirty="0" err="1" smtClean="0">
                <a:cs typeface="B Yekan" panose="00000400000000000000" pitchFamily="2" charset="-78"/>
              </a:rPr>
              <a:t>بتونه</a:t>
            </a:r>
            <a:r>
              <a:rPr lang="fa-IR" dirty="0" smtClean="0">
                <a:cs typeface="B Yekan" panose="00000400000000000000" pitchFamily="2" charset="-78"/>
              </a:rPr>
              <a:t> </a:t>
            </a:r>
            <a:r>
              <a:rPr lang="fa-IR" dirty="0">
                <a:cs typeface="B Yekan" panose="00000400000000000000" pitchFamily="2" charset="-78"/>
              </a:rPr>
              <a:t>می تواند در کاهش ساس ها موثر باشد. این امر شامل </a:t>
            </a:r>
            <a:r>
              <a:rPr lang="fa-IR" dirty="0" err="1" smtClean="0">
                <a:cs typeface="B Yekan" panose="00000400000000000000" pitchFamily="2" charset="-78"/>
              </a:rPr>
              <a:t>کاغذدیواری</a:t>
            </a:r>
            <a:r>
              <a:rPr lang="fa-IR" dirty="0" smtClean="0">
                <a:cs typeface="B Yekan" panose="00000400000000000000" pitchFamily="2" charset="-78"/>
              </a:rPr>
              <a:t> </a:t>
            </a:r>
            <a:r>
              <a:rPr lang="fa-IR" dirty="0">
                <a:cs typeface="B Yekan" panose="00000400000000000000" pitchFamily="2" charset="-78"/>
              </a:rPr>
              <a:t>های پاره، کنار پنجره ها، فواصل بین چارچوب ها و دیگر محل های خانه یا اثاثیه باشد.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18</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1188401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(ادامه) راه های پیشگیری و کنترل</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b="1" dirty="0">
                <a:cs typeface="B Yekan" panose="00000400000000000000" pitchFamily="2" charset="-78"/>
              </a:rPr>
              <a:t>10-از یک سمپاش حرفه ای کمک بگیرد.</a:t>
            </a:r>
          </a:p>
          <a:p>
            <a:pPr marL="0" indent="0" algn="just" rtl="1">
              <a:buNone/>
            </a:pPr>
            <a:r>
              <a:rPr lang="fa-IR" dirty="0">
                <a:cs typeface="B Yekan" panose="00000400000000000000" pitchFamily="2" charset="-78"/>
              </a:rPr>
              <a:t>پیش از </a:t>
            </a:r>
            <a:r>
              <a:rPr lang="fa-IR" dirty="0" smtClean="0">
                <a:cs typeface="B Yekan" panose="00000400000000000000" pitchFamily="2" charset="-78"/>
              </a:rPr>
              <a:t>انجام </a:t>
            </a:r>
            <a:r>
              <a:rPr lang="fa-IR" dirty="0">
                <a:cs typeface="B Yekan" panose="00000400000000000000" pitchFamily="2" charset="-78"/>
              </a:rPr>
              <a:t>سمپاشی باید فعالیت های </a:t>
            </a:r>
            <a:r>
              <a:rPr lang="fa-IR" dirty="0" smtClean="0">
                <a:cs typeface="B Yekan" panose="00000400000000000000" pitchFamily="2" charset="-78"/>
              </a:rPr>
              <a:t>قبلی </a:t>
            </a:r>
            <a:r>
              <a:rPr lang="fa-IR" dirty="0">
                <a:cs typeface="B Yekan" panose="00000400000000000000" pitchFamily="2" charset="-78"/>
              </a:rPr>
              <a:t>را انجام دهید چراکه بدون انجام اعمالی مثل کاهش انباشتگی وسایل امکان برگشت ساس محتمل است. همچنین با کم کردن تعداد آنها با روش های قبلی شانس موثر بودن سمپاشی را بسیار زیاد می  کنید.</a:t>
            </a:r>
          </a:p>
          <a:p>
            <a:pPr marL="0" indent="0" algn="just" rtl="1">
              <a:buNone/>
            </a:pPr>
            <a:r>
              <a:rPr lang="fa-IR" dirty="0">
                <a:cs typeface="B Yekan" panose="00000400000000000000" pitchFamily="2" charset="-78"/>
              </a:rPr>
              <a:t>از آنجا که حشره </a:t>
            </a:r>
            <a:r>
              <a:rPr lang="fa-IR" dirty="0" smtClean="0">
                <a:cs typeface="B Yekan" panose="00000400000000000000" pitchFamily="2" charset="-78"/>
              </a:rPr>
              <a:t>کشها </a:t>
            </a:r>
            <a:r>
              <a:rPr lang="fa-IR" dirty="0">
                <a:cs typeface="B Yekan" panose="00000400000000000000" pitchFamily="2" charset="-78"/>
              </a:rPr>
              <a:t>می توانند برای سلامت مخاطره آمیز باشند از یک سمپاش حرفه ای کمک بخواهید. حواستان باشد که این فرد دارای پروانه فعالیت باشد و از سموم کشاورزی استفاده نکند. همچنین در صورت </a:t>
            </a:r>
            <a:r>
              <a:rPr lang="fa-IR" dirty="0" smtClean="0">
                <a:cs typeface="B Yekan" panose="00000400000000000000" pitchFamily="2" charset="-78"/>
              </a:rPr>
              <a:t>امکان </a:t>
            </a:r>
            <a:r>
              <a:rPr lang="fa-IR" dirty="0">
                <a:cs typeface="B Yekan" panose="00000400000000000000" pitchFamily="2" charset="-78"/>
              </a:rPr>
              <a:t>تا چند روز در محل زندگی نکنید. سمپاشی باید کلیه محل های زندگی ساس ها شامل محل های مخفی مثل داخل کلید و پریزها، شکاف و غیره را شامل شود. </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19</a:t>
            </a:fld>
            <a:endParaRPr lang="en-US" dirty="0"/>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0220"/>
            <a:ext cx="2066796" cy="2066796"/>
          </a:xfrm>
          <a:prstGeom prst="rect">
            <a:avLst/>
          </a:prstGeom>
        </p:spPr>
      </p:pic>
    </p:spTree>
    <p:extLst>
      <p:ext uri="{BB962C8B-B14F-4D97-AF65-F5344CB8AC3E}">
        <p14:creationId xmlns:p14="http://schemas.microsoft.com/office/powerpoint/2010/main" val="289447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084496" cy="4235318"/>
          </a:xfrm>
        </p:spPr>
        <p:txBody>
          <a:bodyPr/>
          <a:lstStyle/>
          <a:p>
            <a:pPr marL="0" indent="0" algn="r" rtl="1">
              <a:buNone/>
            </a:pPr>
            <a:r>
              <a:rPr lang="fa-IR" dirty="0" smtClean="0">
                <a:cs typeface="B Yekan" panose="00000400000000000000" pitchFamily="2" charset="-78"/>
              </a:rPr>
              <a:t>  این محتوا شامل:</a:t>
            </a:r>
          </a:p>
          <a:p>
            <a:pPr algn="r" rtl="1"/>
            <a:r>
              <a:rPr lang="fa-IR" sz="2400" i="1" dirty="0">
                <a:cs typeface="B Yekan" panose="00000400000000000000" pitchFamily="2" charset="-78"/>
              </a:rPr>
              <a:t>حقایقی در مورد ساس تخت خواب</a:t>
            </a:r>
          </a:p>
          <a:p>
            <a:pPr marL="512763" indent="-220663" algn="r" rtl="1">
              <a:buFont typeface="Courier New" panose="02070309020205020404" pitchFamily="49" charset="0"/>
              <a:buChar char="o"/>
            </a:pPr>
            <a:r>
              <a:rPr lang="fa-IR" sz="1800" i="1" dirty="0" smtClean="0">
                <a:cs typeface="B Yekan" panose="00000400000000000000" pitchFamily="2" charset="-78"/>
              </a:rPr>
              <a:t>ظاهر و محل های زندگی /چرخه زندگی</a:t>
            </a:r>
          </a:p>
          <a:p>
            <a:pPr marL="512763" indent="-220663" algn="r" rtl="1">
              <a:buFont typeface="Courier New" panose="02070309020205020404" pitchFamily="49" charset="0"/>
              <a:buChar char="o"/>
            </a:pPr>
            <a:r>
              <a:rPr lang="fa-IR" sz="1800" i="1" dirty="0" smtClean="0">
                <a:cs typeface="B Yekan" panose="00000400000000000000" pitchFamily="2" charset="-78"/>
              </a:rPr>
              <a:t>اثرات نامطلوب</a:t>
            </a:r>
          </a:p>
          <a:p>
            <a:pPr marL="512763" indent="-220663" algn="r" rtl="1">
              <a:buFont typeface="Courier New" panose="02070309020205020404" pitchFamily="49" charset="0"/>
              <a:buChar char="o"/>
            </a:pPr>
            <a:r>
              <a:rPr lang="fa-IR" sz="1800" i="1" dirty="0" smtClean="0">
                <a:cs typeface="B Yekan" panose="00000400000000000000" pitchFamily="2" charset="-78"/>
              </a:rPr>
              <a:t>رفتارها</a:t>
            </a:r>
          </a:p>
          <a:p>
            <a:pPr marL="512763" indent="-220663" algn="r" rtl="1">
              <a:buFont typeface="Courier New" panose="02070309020205020404" pitchFamily="49" charset="0"/>
              <a:buChar char="o"/>
            </a:pPr>
            <a:r>
              <a:rPr lang="fa-IR" sz="1800" i="1" dirty="0" smtClean="0">
                <a:cs typeface="B Yekan" panose="00000400000000000000" pitchFamily="2" charset="-78"/>
              </a:rPr>
              <a:t>طرز انتقال</a:t>
            </a:r>
          </a:p>
          <a:p>
            <a:pPr marL="512763" indent="-220663" algn="r" rtl="1">
              <a:buFont typeface="Courier New" panose="02070309020205020404" pitchFamily="49" charset="0"/>
              <a:buChar char="o"/>
            </a:pPr>
            <a:r>
              <a:rPr lang="fa-IR" sz="1800" i="1" dirty="0" smtClean="0">
                <a:cs typeface="B Yekan" panose="00000400000000000000" pitchFamily="2" charset="-78"/>
              </a:rPr>
              <a:t>طرز شناسایی</a:t>
            </a:r>
          </a:p>
          <a:p>
            <a:pPr algn="r" rtl="1"/>
            <a:r>
              <a:rPr lang="fa-IR" sz="2400" i="1" dirty="0" smtClean="0">
                <a:cs typeface="B Yekan" panose="00000400000000000000" pitchFamily="2" charset="-78"/>
              </a:rPr>
              <a:t>پیشگیری و کنترل</a:t>
            </a:r>
          </a:p>
          <a:p>
            <a:pPr algn="r" rtl="1"/>
            <a:endParaRPr lang="en-US" dirty="0">
              <a:cs typeface="B Yekan" panose="00000400000000000000" pitchFamily="2" charset="-78"/>
            </a:endParaRPr>
          </a:p>
        </p:txBody>
      </p:sp>
      <p:sp>
        <p:nvSpPr>
          <p:cNvPr id="2" name="Title 1"/>
          <p:cNvSpPr>
            <a:spLocks noGrp="1"/>
          </p:cNvSpPr>
          <p:nvPr>
            <p:ph type="title"/>
          </p:nvPr>
        </p:nvSpPr>
        <p:spPr>
          <a:xfrm>
            <a:off x="838200" y="365125"/>
            <a:ext cx="10084496" cy="1325563"/>
          </a:xfrm>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محتوای مطلب</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3" name="Slide Number Placeholder 12"/>
          <p:cNvSpPr>
            <a:spLocks noGrp="1"/>
          </p:cNvSpPr>
          <p:nvPr>
            <p:ph type="sldNum" sz="quarter" idx="12"/>
          </p:nvPr>
        </p:nvSpPr>
        <p:spPr/>
        <p:txBody>
          <a:bodyPr/>
          <a:lstStyle/>
          <a:p>
            <a:fld id="{6E3C1403-3A4D-4519-ADFC-785AB60BA523}" type="slidenum">
              <a:rPr lang="en-US" smtClean="0"/>
              <a:t>2</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20779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منابع</a:t>
            </a:r>
          </a:p>
        </p:txBody>
      </p:sp>
      <p:sp>
        <p:nvSpPr>
          <p:cNvPr id="3" name="Content Placeholder 2"/>
          <p:cNvSpPr>
            <a:spLocks noGrp="1"/>
          </p:cNvSpPr>
          <p:nvPr>
            <p:ph idx="1"/>
          </p:nvPr>
        </p:nvSpPr>
        <p:spPr>
          <a:xfrm>
            <a:off x="838200" y="1530267"/>
            <a:ext cx="10295021" cy="4370255"/>
          </a:xfrm>
        </p:spPr>
        <p:txBody>
          <a:bodyPr>
            <a:normAutofit/>
          </a:bodyPr>
          <a:lstStyle/>
          <a:p>
            <a:pPr algn="r" rtl="1"/>
            <a:r>
              <a:rPr lang="fa-IR" altLang="en-US" dirty="0">
                <a:ea typeface="ＭＳ Ｐゴシック" panose="020B0600070205080204" pitchFamily="34" charset="-128"/>
                <a:cs typeface="B Yekan" panose="00000400000000000000" pitchFamily="2" charset="-78"/>
              </a:rPr>
              <a:t>کنترل ناقلین بیماریها و عوامل محیطی </a:t>
            </a:r>
            <a:r>
              <a:rPr lang="fa-IR" altLang="en-US" dirty="0" smtClean="0">
                <a:ea typeface="ＭＳ Ｐゴシック" panose="020B0600070205080204" pitchFamily="34" charset="-128"/>
                <a:cs typeface="B Yekan" panose="00000400000000000000" pitchFamily="2" charset="-78"/>
              </a:rPr>
              <a:t>مرتبط</a:t>
            </a:r>
            <a:r>
              <a:rPr lang="en-US" altLang="en-US" dirty="0" smtClean="0">
                <a:ea typeface="ＭＳ Ｐゴシック" panose="020B0600070205080204" pitchFamily="34" charset="-128"/>
                <a:cs typeface="B Yekan" panose="00000400000000000000" pitchFamily="2" charset="-78"/>
              </a:rPr>
              <a:t> </a:t>
            </a:r>
            <a:r>
              <a:rPr lang="fa-IR" altLang="en-US" dirty="0" smtClean="0">
                <a:ea typeface="ＭＳ Ｐゴシック" panose="020B0600070205080204" pitchFamily="34" charset="-128"/>
                <a:cs typeface="B Yekan" panose="00000400000000000000" pitchFamily="2" charset="-78"/>
              </a:rPr>
              <a:t>با آنها، سال 1392</a:t>
            </a:r>
          </a:p>
          <a:p>
            <a:pPr marL="0" indent="0" algn="r" rtl="1">
              <a:buNone/>
            </a:pPr>
            <a:r>
              <a:rPr lang="en-US" altLang="en-US" dirty="0">
                <a:ea typeface="ＭＳ Ｐゴシック" panose="020B0600070205080204" pitchFamily="34" charset="-128"/>
                <a:hlinkClick r:id="rId2"/>
              </a:rPr>
              <a:t>http://</a:t>
            </a:r>
            <a:r>
              <a:rPr lang="en-US" altLang="en-US" dirty="0" smtClean="0">
                <a:ea typeface="ＭＳ Ｐゴシック" panose="020B0600070205080204" pitchFamily="34" charset="-128"/>
                <a:hlinkClick r:id="rId2"/>
              </a:rPr>
              <a:t>www.environmentalhealth.ir/page-116</a:t>
            </a:r>
            <a:endParaRPr lang="fa-IR" altLang="en-US" dirty="0" smtClean="0">
              <a:ea typeface="ＭＳ Ｐゴシック" panose="020B0600070205080204" pitchFamily="34" charset="-128"/>
            </a:endParaRPr>
          </a:p>
          <a:p>
            <a:r>
              <a:rPr lang="en-US" altLang="en-US" dirty="0">
                <a:ea typeface="ＭＳ Ｐゴシック" panose="020B0600070205080204" pitchFamily="34" charset="-128"/>
                <a:hlinkClick r:id="rId3"/>
              </a:rPr>
              <a:t>https://</a:t>
            </a:r>
            <a:r>
              <a:rPr lang="en-US" altLang="en-US" dirty="0" smtClean="0">
                <a:ea typeface="ＭＳ Ｐゴシック" panose="020B0600070205080204" pitchFamily="34" charset="-128"/>
                <a:hlinkClick r:id="rId3"/>
              </a:rPr>
              <a:t>www.cdc.gov/parasites/bedbugs/index.html</a:t>
            </a:r>
            <a:endParaRPr lang="fa-IR" altLang="en-US" dirty="0" smtClean="0">
              <a:ea typeface="ＭＳ Ｐゴシック" panose="020B0600070205080204" pitchFamily="34" charset="-128"/>
            </a:endParaRPr>
          </a:p>
          <a:p>
            <a:r>
              <a:rPr lang="en-US" altLang="en-US" dirty="0" smtClean="0">
                <a:ea typeface="ＭＳ Ｐゴシック" panose="020B0600070205080204" pitchFamily="34" charset="-128"/>
              </a:rPr>
              <a:t>Preventing </a:t>
            </a:r>
            <a:r>
              <a:rPr lang="en-US" altLang="en-US" dirty="0">
                <a:ea typeface="ＭＳ Ｐゴシック" panose="020B0600070205080204" pitchFamily="34" charset="-128"/>
              </a:rPr>
              <a:t>and Getting Rid of Bed Bugs Safely. </a:t>
            </a:r>
            <a:r>
              <a:rPr lang="en-US" altLang="en-US" dirty="0">
                <a:ea typeface="ＭＳ Ｐゴシック" panose="020B0600070205080204" pitchFamily="34" charset="-128"/>
                <a:hlinkClick r:id="rId4"/>
              </a:rPr>
              <a:t>http://www.nyc.gov/html/doh/downloads/pdf/vector/bed-bug-guide.pdf</a:t>
            </a:r>
            <a:r>
              <a:rPr lang="en-US" altLang="en-US" dirty="0">
                <a:ea typeface="ＭＳ Ｐゴシック" panose="020B0600070205080204" pitchFamily="34" charset="-128"/>
              </a:rPr>
              <a:t> </a:t>
            </a:r>
          </a:p>
          <a:p>
            <a:r>
              <a:rPr lang="en-US" altLang="en-US" dirty="0">
                <a:ea typeface="ＭＳ Ｐゴシック" panose="020B0600070205080204" pitchFamily="34" charset="-128"/>
              </a:rPr>
              <a:t>Brody, Jane. Keeping Those Bed Bugs from Biting. </a:t>
            </a:r>
            <a:r>
              <a:rPr lang="en-US" altLang="en-US" dirty="0" smtClean="0">
                <a:ea typeface="ＭＳ Ｐゴシック" panose="020B0600070205080204" pitchFamily="34" charset="-128"/>
              </a:rPr>
              <a:t>2019</a:t>
            </a:r>
            <a:r>
              <a:rPr lang="en-US" altLang="en-US" dirty="0">
                <a:ea typeface="ＭＳ Ｐゴシック" panose="020B0600070205080204" pitchFamily="34" charset="-128"/>
              </a:rPr>
              <a:t>. </a:t>
            </a:r>
            <a:r>
              <a:rPr lang="en-US" altLang="en-US" dirty="0">
                <a:ea typeface="ＭＳ Ｐゴシック" panose="020B0600070205080204" pitchFamily="34" charset="-128"/>
                <a:hlinkClick r:id="rId5"/>
              </a:rPr>
              <a:t>http://www.nytimes.com/2009/04/14/health/14brod.html</a:t>
            </a:r>
            <a:r>
              <a:rPr lang="en-US" altLang="en-US" dirty="0">
                <a:ea typeface="ＭＳ Ｐゴシック" panose="020B0600070205080204" pitchFamily="34" charset="-128"/>
              </a:rPr>
              <a:t> </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20</a:t>
            </a:fld>
            <a:endParaRPr lang="en-US"/>
          </a:p>
        </p:txBody>
      </p:sp>
      <p:sp>
        <p:nvSpPr>
          <p:cNvPr id="12" name="Action Button: Home 11">
            <a:hlinkClick r:id="rId6"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2880296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مرکز تخصصی طب کار آسا</a:t>
            </a:r>
          </a:p>
        </p:txBody>
      </p:sp>
      <p:sp>
        <p:nvSpPr>
          <p:cNvPr id="3" name="Content Placeholder 2"/>
          <p:cNvSpPr>
            <a:spLocks noGrp="1"/>
          </p:cNvSpPr>
          <p:nvPr>
            <p:ph idx="1"/>
          </p:nvPr>
        </p:nvSpPr>
        <p:spPr>
          <a:xfrm>
            <a:off x="838200" y="1530268"/>
            <a:ext cx="10295021" cy="525546"/>
          </a:xfrm>
        </p:spPr>
        <p:txBody>
          <a:bodyPr>
            <a:normAutofit/>
          </a:bodyPr>
          <a:lstStyle/>
          <a:p>
            <a:pPr marL="0" indent="0" algn="ctr" rtl="1">
              <a:buNone/>
            </a:pPr>
            <a:r>
              <a:rPr lang="fa-IR" dirty="0" smtClean="0">
                <a:cs typeface="B Yekan" panose="00000400000000000000" pitchFamily="2" charset="-78"/>
              </a:rPr>
              <a:t>ارائه دهنده خدمات طب کار و بهداشت حرفه ای</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21</a:t>
            </a:fld>
            <a:endParaRPr lang="en-US"/>
          </a:p>
        </p:txBody>
      </p:sp>
      <p:sp>
        <p:nvSpPr>
          <p:cNvPr id="11" name="Action Button: Home 10">
            <a:hlinkClick r:id="rId3"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683" y="2592207"/>
            <a:ext cx="1999892" cy="1967323"/>
          </a:xfrm>
          <a:prstGeom prst="rect">
            <a:avLst/>
          </a:prstGeom>
        </p:spPr>
      </p:pic>
      <p:sp>
        <p:nvSpPr>
          <p:cNvPr id="14" name="Content Placeholder 2"/>
          <p:cNvSpPr txBox="1">
            <a:spLocks/>
          </p:cNvSpPr>
          <p:nvPr/>
        </p:nvSpPr>
        <p:spPr>
          <a:xfrm>
            <a:off x="4737581" y="4649467"/>
            <a:ext cx="2554096" cy="538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en-US" dirty="0" smtClean="0">
                <a:cs typeface="B Yekan" panose="00000400000000000000" pitchFamily="2" charset="-78"/>
                <a:hlinkClick r:id="rId5"/>
              </a:rPr>
              <a:t>www.asahse.ir</a:t>
            </a:r>
            <a:endParaRPr lang="en-US" dirty="0" smtClean="0">
              <a:cs typeface="B Yekan" panose="00000400000000000000" pitchFamily="2" charset="-78"/>
            </a:endParaRPr>
          </a:p>
          <a:p>
            <a:pPr marL="0" indent="0" algn="ctr" rtl="1">
              <a:buFont typeface="Arial" panose="020B0604020202020204" pitchFamily="34" charset="0"/>
              <a:buNone/>
            </a:pPr>
            <a:endParaRPr lang="fa-IR" dirty="0" smtClean="0">
              <a:cs typeface="B Yekan" panose="00000400000000000000" pitchFamily="2" charset="-78"/>
            </a:endParaRPr>
          </a:p>
        </p:txBody>
      </p:sp>
      <p:sp>
        <p:nvSpPr>
          <p:cNvPr id="7" name="Date Placeholder 6"/>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417190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حقایقی در مورد ساس تختخواب</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5806" y="1690688"/>
            <a:ext cx="10451432" cy="4370255"/>
          </a:xfrm>
        </p:spPr>
        <p:txBody>
          <a:bodyPr>
            <a:normAutofit/>
          </a:bodyPr>
          <a:lstStyle/>
          <a:p>
            <a:pPr marL="0" indent="0" algn="just" rtl="1">
              <a:buNone/>
            </a:pPr>
            <a:endParaRPr lang="fa-IR" dirty="0" smtClean="0">
              <a:cs typeface="B Yekan" panose="00000400000000000000" pitchFamily="2" charset="-78"/>
            </a:endParaRPr>
          </a:p>
          <a:p>
            <a:pPr marL="0" indent="0" algn="just" rtl="1">
              <a:buNone/>
            </a:pPr>
            <a:r>
              <a:rPr lang="fa-IR" dirty="0" smtClean="0">
                <a:cs typeface="B Yekan" panose="00000400000000000000" pitchFamily="2" charset="-78"/>
              </a:rPr>
              <a:t>•ظاهر</a:t>
            </a:r>
            <a:r>
              <a:rPr lang="fa-IR" dirty="0">
                <a:cs typeface="B Yekan" panose="00000400000000000000" pitchFamily="2" charset="-78"/>
              </a:rPr>
              <a:t>: ساس رختخواب حشرات کوچک و مسطحی هستند که که از خون انسان و یا دیگر حیوانات تغذیه می کنند. آنا قهوه ای رنگ(مسی) هستند، بال ندارند و طول آنها حدود 5 میلی متر (به اندازه یک دانه سیب) است. ساس های جوانتر ممکن است با چشم به سختی دیده شوند.</a:t>
            </a:r>
          </a:p>
          <a:p>
            <a:pPr marL="0" indent="0" algn="just" rtl="1">
              <a:buNone/>
            </a:pPr>
            <a:r>
              <a:rPr lang="fa-IR" dirty="0" smtClean="0">
                <a:cs typeface="B Yekan" panose="00000400000000000000" pitchFamily="2" charset="-78"/>
              </a:rPr>
              <a:t>•</a:t>
            </a:r>
            <a:r>
              <a:rPr lang="fa-IR" b="1" dirty="0" smtClean="0">
                <a:cs typeface="B Yekan" panose="00000400000000000000" pitchFamily="2" charset="-78"/>
              </a:rPr>
              <a:t>محل </a:t>
            </a:r>
            <a:r>
              <a:rPr lang="fa-IR" b="1" dirty="0">
                <a:cs typeface="B Yekan" panose="00000400000000000000" pitchFamily="2" charset="-78"/>
              </a:rPr>
              <a:t>زندگی: </a:t>
            </a:r>
            <a:r>
              <a:rPr lang="fa-IR" dirty="0" smtClean="0">
                <a:cs typeface="B Yekan" panose="00000400000000000000" pitchFamily="2" charset="-78"/>
              </a:rPr>
              <a:t>معمولاً </a:t>
            </a:r>
            <a:r>
              <a:rPr lang="fa-IR" dirty="0">
                <a:cs typeface="B Yekan" panose="00000400000000000000" pitchFamily="2" charset="-78"/>
              </a:rPr>
              <a:t>هجوم این حشرات در جایی است که افراد می خوابند یا زمان زیادی را می گذرانند. </a:t>
            </a:r>
            <a:r>
              <a:rPr lang="fa-IR" dirty="0" smtClean="0">
                <a:cs typeface="B Yekan" panose="00000400000000000000" pitchFamily="2" charset="-78"/>
              </a:rPr>
              <a:t>محل های زندگی آنها </a:t>
            </a:r>
            <a:r>
              <a:rPr lang="fa-IR" dirty="0">
                <a:cs typeface="B Yekan" panose="00000400000000000000" pitchFamily="2" charset="-78"/>
              </a:rPr>
              <a:t>شامل </a:t>
            </a:r>
            <a:r>
              <a:rPr lang="fa-IR" dirty="0" smtClean="0">
                <a:cs typeface="B Yekan" panose="00000400000000000000" pitchFamily="2" charset="-78"/>
              </a:rPr>
              <a:t>آپارتمانها</a:t>
            </a:r>
            <a:r>
              <a:rPr lang="fa-IR" dirty="0">
                <a:cs typeface="B Yekan" panose="00000400000000000000" pitchFamily="2" charset="-78"/>
              </a:rPr>
              <a:t>، سرپناه ها، </a:t>
            </a:r>
            <a:r>
              <a:rPr lang="fa-IR" dirty="0" smtClean="0">
                <a:cs typeface="B Yekan" panose="00000400000000000000" pitchFamily="2" charset="-78"/>
              </a:rPr>
              <a:t>اتاقهای </a:t>
            </a:r>
            <a:r>
              <a:rPr lang="fa-IR" dirty="0">
                <a:cs typeface="B Yekan" panose="00000400000000000000" pitchFamily="2" charset="-78"/>
              </a:rPr>
              <a:t>کرایه ای، </a:t>
            </a:r>
            <a:r>
              <a:rPr lang="fa-IR" dirty="0" smtClean="0">
                <a:cs typeface="B Yekan" panose="00000400000000000000" pitchFamily="2" charset="-78"/>
              </a:rPr>
              <a:t>هتلها</a:t>
            </a:r>
            <a:r>
              <a:rPr lang="fa-IR" dirty="0">
                <a:cs typeface="B Yekan" panose="00000400000000000000" pitchFamily="2" charset="-78"/>
              </a:rPr>
              <a:t>، </a:t>
            </a:r>
            <a:r>
              <a:rPr lang="fa-IR" dirty="0" smtClean="0">
                <a:cs typeface="B Yekan" panose="00000400000000000000" pitchFamily="2" charset="-78"/>
              </a:rPr>
              <a:t>محل های </a:t>
            </a:r>
            <a:r>
              <a:rPr lang="fa-IR" dirty="0">
                <a:cs typeface="B Yekan" panose="00000400000000000000" pitchFamily="2" charset="-78"/>
              </a:rPr>
              <a:t>مراقبت از بیماران،  </a:t>
            </a:r>
            <a:r>
              <a:rPr lang="fa-IR" dirty="0" smtClean="0">
                <a:cs typeface="B Yekan" panose="00000400000000000000" pitchFamily="2" charset="-78"/>
              </a:rPr>
              <a:t>کشتیها </a:t>
            </a:r>
            <a:r>
              <a:rPr lang="fa-IR" dirty="0">
                <a:cs typeface="B Yekan" panose="00000400000000000000" pitchFamily="2" charset="-78"/>
              </a:rPr>
              <a:t>و </a:t>
            </a:r>
            <a:r>
              <a:rPr lang="fa-IR" dirty="0" smtClean="0">
                <a:cs typeface="B Yekan" panose="00000400000000000000" pitchFamily="2" charset="-78"/>
              </a:rPr>
              <a:t>خوابگاه </a:t>
            </a:r>
            <a:r>
              <a:rPr lang="fa-IR" dirty="0" err="1" smtClean="0">
                <a:cs typeface="B Yekan" panose="00000400000000000000" pitchFamily="2" charset="-78"/>
              </a:rPr>
              <a:t>هاست</a:t>
            </a:r>
            <a:r>
              <a:rPr lang="fa-IR" dirty="0" smtClean="0">
                <a:cs typeface="B Yekan" panose="00000400000000000000" pitchFamily="2" charset="-78"/>
              </a:rPr>
              <a:t>.</a:t>
            </a:r>
            <a:r>
              <a:rPr lang="fa-IR" dirty="0">
                <a:cs typeface="B Yekan" panose="00000400000000000000" pitchFamily="2" charset="-78"/>
              </a:rPr>
              <a:t> </a:t>
            </a:r>
            <a:r>
              <a:rPr lang="fa-IR" dirty="0" smtClean="0">
                <a:cs typeface="B Yekan" panose="00000400000000000000" pitchFamily="2" charset="-78"/>
              </a:rPr>
              <a:t>محل های کار صنعتی به خصوص محل های استراحت کارگران نیز می تواند محل زندگی آنها باشد.</a:t>
            </a:r>
            <a:endParaRPr lang="en-US"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8"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3</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99612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0000"/>
                </a:solidFill>
                <a:effectLst>
                  <a:outerShdw blurRad="38100" dist="38100" dir="2700000" algn="tl">
                    <a:srgbClr val="000000">
                      <a:alpha val="43137"/>
                    </a:srgbClr>
                  </a:outerShdw>
                </a:effectLst>
                <a:cs typeface="B Titr" panose="00000700000000000000" pitchFamily="2" charset="-78"/>
              </a:rPr>
              <a:t>محل های اختفای ساس در منازل</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4</a:t>
            </a:fld>
            <a:endParaRPr lang="en-US"/>
          </a:p>
        </p:txBody>
      </p:sp>
      <p:sp>
        <p:nvSpPr>
          <p:cNvPr id="11" name="Action Button: Home 10">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947" r="9141"/>
          <a:stretch/>
        </p:blipFill>
        <p:spPr>
          <a:xfrm>
            <a:off x="0" y="2205372"/>
            <a:ext cx="2522173" cy="3412376"/>
          </a:xfrm>
          <a:prstGeom prst="rect">
            <a:avLst/>
          </a:prstGeom>
          <a:ln w="44450">
            <a:solidFill>
              <a:srgbClr val="FFC736"/>
            </a:solidFill>
          </a:ln>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3476" r="12454" b="10356"/>
          <a:stretch/>
        </p:blipFill>
        <p:spPr>
          <a:xfrm>
            <a:off x="5661061" y="2212278"/>
            <a:ext cx="2949539" cy="3441970"/>
          </a:xfrm>
          <a:prstGeom prst="rect">
            <a:avLst/>
          </a:prstGeom>
          <a:ln w="44450">
            <a:solidFill>
              <a:srgbClr val="FFC736"/>
            </a:solidFill>
          </a:ln>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2173" y="2207267"/>
            <a:ext cx="3130231" cy="3446981"/>
          </a:xfrm>
          <a:prstGeom prst="rect">
            <a:avLst/>
          </a:prstGeom>
          <a:noFill/>
          <a:ln w="44450">
            <a:solidFill>
              <a:srgbClr val="FFC736"/>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0067" r="11291"/>
          <a:stretch/>
        </p:blipFill>
        <p:spPr>
          <a:xfrm>
            <a:off x="8610600" y="2205372"/>
            <a:ext cx="2683565" cy="3412376"/>
          </a:xfrm>
          <a:prstGeom prst="rect">
            <a:avLst/>
          </a:prstGeom>
          <a:ln w="44450">
            <a:solidFill>
              <a:srgbClr val="FFC736"/>
            </a:solidFill>
          </a:ln>
        </p:spPr>
      </p:pic>
      <p:sp>
        <p:nvSpPr>
          <p:cNvPr id="17" name="Date Placeholder 16"/>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1576971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چرخه زندگی ساس تختخواب</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0" name="Slide Number Placeholder 9"/>
          <p:cNvSpPr>
            <a:spLocks noGrp="1"/>
          </p:cNvSpPr>
          <p:nvPr>
            <p:ph type="sldNum" sz="quarter" idx="12"/>
          </p:nvPr>
        </p:nvSpPr>
        <p:spPr/>
        <p:txBody>
          <a:bodyPr/>
          <a:lstStyle/>
          <a:p>
            <a:fld id="{6E3C1403-3A4D-4519-ADFC-785AB60BA523}" type="slidenum">
              <a:rPr lang="en-US" smtClean="0"/>
              <a:t>5</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pic>
        <p:nvPicPr>
          <p:cNvPr id="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7795" y="1322813"/>
            <a:ext cx="7385621" cy="505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679576" y="2055813"/>
            <a:ext cx="1709271"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اولین مرحله لاروی</a:t>
            </a:r>
          </a:p>
          <a:p>
            <a:pPr algn="ctr"/>
            <a:r>
              <a:rPr lang="fa-IR" sz="1100" dirty="0" smtClean="0">
                <a:solidFill>
                  <a:schemeClr val="tx1"/>
                </a:solidFill>
                <a:cs typeface="B Yekan" panose="00000400000000000000" pitchFamily="2" charset="-78"/>
              </a:rPr>
              <a:t>طول 1.5 میلیمتر</a:t>
            </a:r>
            <a:endParaRPr lang="en-US" sz="1100" dirty="0">
              <a:solidFill>
                <a:schemeClr val="tx1"/>
              </a:solidFill>
              <a:cs typeface="B Yekan" panose="00000400000000000000" pitchFamily="2" charset="-78"/>
            </a:endParaRPr>
          </a:p>
        </p:txBody>
      </p:sp>
      <p:sp>
        <p:nvSpPr>
          <p:cNvPr id="26" name="Date Placeholder 25"/>
          <p:cNvSpPr>
            <a:spLocks noGrp="1"/>
          </p:cNvSpPr>
          <p:nvPr>
            <p:ph type="dt" sz="half" idx="10"/>
          </p:nvPr>
        </p:nvSpPr>
        <p:spPr/>
        <p:txBody>
          <a:bodyPr/>
          <a:lstStyle/>
          <a:p>
            <a:r>
              <a:rPr lang="en-US" smtClean="0"/>
              <a:t>تهیه شده توسط مهندس مهدی علی گل</a:t>
            </a:r>
            <a:endParaRPr lang="en-US"/>
          </a:p>
        </p:txBody>
      </p:sp>
      <p:sp>
        <p:nvSpPr>
          <p:cNvPr id="28" name="Rectangle 27"/>
          <p:cNvSpPr/>
          <p:nvPr/>
        </p:nvSpPr>
        <p:spPr>
          <a:xfrm>
            <a:off x="6230471" y="2648376"/>
            <a:ext cx="1709271"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دومین مرحله لاروی</a:t>
            </a:r>
          </a:p>
          <a:p>
            <a:pPr algn="ctr"/>
            <a:r>
              <a:rPr lang="fa-IR" sz="1100" dirty="0" smtClean="0">
                <a:solidFill>
                  <a:schemeClr val="tx1"/>
                </a:solidFill>
                <a:cs typeface="B Yekan" panose="00000400000000000000" pitchFamily="2" charset="-78"/>
              </a:rPr>
              <a:t>طول 2 میلیمتر</a:t>
            </a:r>
            <a:endParaRPr lang="en-US" sz="1100" dirty="0">
              <a:solidFill>
                <a:schemeClr val="tx1"/>
              </a:solidFill>
              <a:cs typeface="B Yekan" panose="00000400000000000000" pitchFamily="2" charset="-78"/>
            </a:endParaRPr>
          </a:p>
        </p:txBody>
      </p:sp>
      <p:sp>
        <p:nvSpPr>
          <p:cNvPr id="29" name="Rectangle 28"/>
          <p:cNvSpPr/>
          <p:nvPr/>
        </p:nvSpPr>
        <p:spPr>
          <a:xfrm>
            <a:off x="6774329" y="4182976"/>
            <a:ext cx="1709271"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سومین مرحله لاروی</a:t>
            </a:r>
          </a:p>
          <a:p>
            <a:pPr algn="ctr"/>
            <a:r>
              <a:rPr lang="fa-IR" sz="1100" dirty="0" smtClean="0">
                <a:solidFill>
                  <a:schemeClr val="tx1"/>
                </a:solidFill>
                <a:cs typeface="B Yekan" panose="00000400000000000000" pitchFamily="2" charset="-78"/>
              </a:rPr>
              <a:t>طول 2.5 میلیمتر</a:t>
            </a:r>
            <a:endParaRPr lang="en-US" sz="1100" dirty="0">
              <a:solidFill>
                <a:schemeClr val="tx1"/>
              </a:solidFill>
              <a:cs typeface="B Yekan" panose="00000400000000000000" pitchFamily="2" charset="-78"/>
            </a:endParaRPr>
          </a:p>
        </p:txBody>
      </p:sp>
      <p:sp>
        <p:nvSpPr>
          <p:cNvPr id="30" name="Rectangle 29"/>
          <p:cNvSpPr/>
          <p:nvPr/>
        </p:nvSpPr>
        <p:spPr>
          <a:xfrm>
            <a:off x="5469964" y="5918909"/>
            <a:ext cx="1709271"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چهارمین مرحله لاروی</a:t>
            </a:r>
          </a:p>
          <a:p>
            <a:pPr algn="ctr"/>
            <a:r>
              <a:rPr lang="fa-IR" sz="1100" dirty="0" smtClean="0">
                <a:solidFill>
                  <a:schemeClr val="tx1"/>
                </a:solidFill>
                <a:cs typeface="B Yekan" panose="00000400000000000000" pitchFamily="2" charset="-78"/>
              </a:rPr>
              <a:t>طول 3 میلیمتر</a:t>
            </a:r>
            <a:endParaRPr lang="en-US" sz="1100" dirty="0">
              <a:solidFill>
                <a:schemeClr val="tx1"/>
              </a:solidFill>
              <a:cs typeface="B Yekan" panose="00000400000000000000" pitchFamily="2" charset="-78"/>
            </a:endParaRPr>
          </a:p>
        </p:txBody>
      </p:sp>
      <p:sp>
        <p:nvSpPr>
          <p:cNvPr id="31" name="Rectangle 30"/>
          <p:cNvSpPr/>
          <p:nvPr/>
        </p:nvSpPr>
        <p:spPr>
          <a:xfrm>
            <a:off x="3320895" y="5679850"/>
            <a:ext cx="1709271"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پنجمین مرحله لاروی</a:t>
            </a:r>
          </a:p>
          <a:p>
            <a:pPr algn="ctr"/>
            <a:r>
              <a:rPr lang="fa-IR" sz="1100" dirty="0" smtClean="0">
                <a:solidFill>
                  <a:schemeClr val="tx1"/>
                </a:solidFill>
                <a:cs typeface="B Yekan" panose="00000400000000000000" pitchFamily="2" charset="-78"/>
              </a:rPr>
              <a:t>طول 4.5 میلیمتر</a:t>
            </a:r>
            <a:endParaRPr lang="en-US" sz="1100" dirty="0">
              <a:solidFill>
                <a:schemeClr val="tx1"/>
              </a:solidFill>
              <a:cs typeface="B Yekan" panose="00000400000000000000" pitchFamily="2" charset="-78"/>
            </a:endParaRPr>
          </a:p>
        </p:txBody>
      </p:sp>
      <p:sp>
        <p:nvSpPr>
          <p:cNvPr id="32" name="Rectangle 31"/>
          <p:cNvSpPr/>
          <p:nvPr/>
        </p:nvSpPr>
        <p:spPr>
          <a:xfrm>
            <a:off x="2103718" y="3943917"/>
            <a:ext cx="2832847"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ساس بالغ</a:t>
            </a:r>
          </a:p>
          <a:p>
            <a:pPr algn="ctr"/>
            <a:r>
              <a:rPr lang="fa-IR" sz="1100" dirty="0" smtClean="0">
                <a:solidFill>
                  <a:schemeClr val="tx1"/>
                </a:solidFill>
                <a:cs typeface="B Yekan" panose="00000400000000000000" pitchFamily="2" charset="-78"/>
              </a:rPr>
              <a:t>طول 5 میلیمتر و نوع ماده هفته ای 5 تخم میگذارد</a:t>
            </a:r>
            <a:endParaRPr lang="en-US" sz="1100" dirty="0">
              <a:solidFill>
                <a:schemeClr val="tx1"/>
              </a:solidFill>
              <a:cs typeface="B Yekan" panose="00000400000000000000" pitchFamily="2" charset="-78"/>
            </a:endParaRPr>
          </a:p>
        </p:txBody>
      </p:sp>
      <p:sp>
        <p:nvSpPr>
          <p:cNvPr id="33" name="Rectangle 32"/>
          <p:cNvSpPr/>
          <p:nvPr/>
        </p:nvSpPr>
        <p:spPr>
          <a:xfrm>
            <a:off x="3484282" y="2113036"/>
            <a:ext cx="1195294" cy="4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Yekan" panose="00000400000000000000" pitchFamily="2" charset="-78"/>
              </a:rPr>
              <a:t>تخم ساس</a:t>
            </a:r>
          </a:p>
          <a:p>
            <a:pPr algn="ctr"/>
            <a:r>
              <a:rPr lang="fa-IR" sz="1100" dirty="0" smtClean="0">
                <a:solidFill>
                  <a:schemeClr val="tx1"/>
                </a:solidFill>
                <a:cs typeface="B Yekan" panose="00000400000000000000" pitchFamily="2" charset="-78"/>
              </a:rPr>
              <a:t>طول 1 میلیمتر</a:t>
            </a:r>
            <a:endParaRPr lang="en-US" sz="1100" dirty="0">
              <a:solidFill>
                <a:schemeClr val="tx1"/>
              </a:solidFill>
              <a:cs typeface="B Yekan" panose="00000400000000000000" pitchFamily="2" charset="-78"/>
            </a:endParaRPr>
          </a:p>
        </p:txBody>
      </p:sp>
      <p:sp>
        <p:nvSpPr>
          <p:cNvPr id="19" name="Rectangle 18"/>
          <p:cNvSpPr/>
          <p:nvPr/>
        </p:nvSpPr>
        <p:spPr>
          <a:xfrm>
            <a:off x="4688192" y="3123780"/>
            <a:ext cx="1709271" cy="66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Yekan" panose="00000400000000000000" pitchFamily="2" charset="-78"/>
              </a:rPr>
              <a:t>چرخه زندگی ساس تختخواب</a:t>
            </a:r>
            <a:endParaRPr lang="en-US" sz="1200" dirty="0">
              <a:solidFill>
                <a:schemeClr val="tx1"/>
              </a:solidFill>
              <a:cs typeface="B Yekan" panose="00000400000000000000" pitchFamily="2" charset="-78"/>
            </a:endParaRPr>
          </a:p>
        </p:txBody>
      </p:sp>
    </p:spTree>
    <p:extLst>
      <p:ext uri="{BB962C8B-B14F-4D97-AF65-F5344CB8AC3E}">
        <p14:creationId xmlns:p14="http://schemas.microsoft.com/office/powerpoint/2010/main" val="842531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حقایقی در مورد ساس تختخواب</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5806" y="1690688"/>
            <a:ext cx="10451432" cy="4370255"/>
          </a:xfrm>
        </p:spPr>
        <p:txBody>
          <a:bodyPr>
            <a:normAutofit/>
          </a:bodyPr>
          <a:lstStyle/>
          <a:p>
            <a:pPr marL="0" indent="0" algn="just" rtl="1">
              <a:buNone/>
            </a:pPr>
            <a:r>
              <a:rPr lang="fa-IR" b="1" dirty="0" smtClean="0">
                <a:cs typeface="B Yekan" panose="00000400000000000000" pitchFamily="2" charset="-78"/>
              </a:rPr>
              <a:t>•رفتارها</a:t>
            </a:r>
            <a:r>
              <a:rPr lang="fa-IR" b="1" dirty="0">
                <a:cs typeface="B Yekan" panose="00000400000000000000" pitchFamily="2" charset="-78"/>
              </a:rPr>
              <a:t>: </a:t>
            </a:r>
            <a:r>
              <a:rPr lang="fa-IR" dirty="0">
                <a:cs typeface="B Yekan" panose="00000400000000000000" pitchFamily="2" charset="-78"/>
              </a:rPr>
              <a:t>ساس های متخصص پنهان شدن هستند. آنها در طی روز پنهان می شوند در محل هایی مثل درز موکت ها، فنرهای رختخواب، چارچوب تخت، سر تختی، کمدها، پشت کاغذ دیواریها، قاب های عکس و زیر اثاثیه یا اشیاء انباشته شده و یا زیر یا اطراف تخت. </a:t>
            </a:r>
          </a:p>
          <a:p>
            <a:pPr marL="0" indent="0" algn="just" rtl="1">
              <a:buNone/>
            </a:pPr>
            <a:r>
              <a:rPr lang="fa-IR" dirty="0">
                <a:cs typeface="B Yekan" panose="00000400000000000000" pitchFamily="2" charset="-78"/>
              </a:rPr>
              <a:t>ساس تختخواب می تواند در یک شب حدود 300 متر حرکت کند اما آنها تمایل دارند حدود 2 تا 3 متری افرادی که خوابیده اند زندگی کنند. آنها می توانند چندین ماه بدون خونخواری زندگی کنند.</a:t>
            </a:r>
          </a:p>
          <a:p>
            <a:pPr marL="0" indent="0" algn="just" rtl="1">
              <a:buNone/>
            </a:pPr>
            <a:r>
              <a:rPr lang="fa-IR" dirty="0">
                <a:cs typeface="B Yekan" panose="00000400000000000000" pitchFamily="2" charset="-78"/>
              </a:rPr>
              <a:t>ساس تختخواب معمولاً از محلی به محل دیگر توسط افراد منتقل می شوند. آنها می توانند در شکاف ها و لابلای اثاثیه، کیسه خواب، رخت خواب و مبلمان پنهان شوند.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8"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6</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300846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حقایقی در مورد ساس تختخواب</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5806" y="1690688"/>
            <a:ext cx="10451432" cy="4665662"/>
          </a:xfrm>
        </p:spPr>
        <p:txBody>
          <a:bodyPr>
            <a:normAutofit/>
          </a:bodyPr>
          <a:lstStyle/>
          <a:p>
            <a:pPr marL="0" indent="0" algn="just" rtl="1">
              <a:buNone/>
            </a:pPr>
            <a:r>
              <a:rPr lang="fa-IR" dirty="0" smtClean="0">
                <a:cs typeface="B Yekan" panose="00000400000000000000" pitchFamily="2" charset="-78"/>
              </a:rPr>
              <a:t>•</a:t>
            </a:r>
            <a:r>
              <a:rPr lang="fa-IR" b="1" dirty="0" smtClean="0">
                <a:cs typeface="B Yekan" panose="00000400000000000000" pitchFamily="2" charset="-78"/>
              </a:rPr>
              <a:t>طرز </a:t>
            </a:r>
            <a:r>
              <a:rPr lang="fa-IR" b="1" dirty="0">
                <a:cs typeface="B Yekan" panose="00000400000000000000" pitchFamily="2" charset="-78"/>
              </a:rPr>
              <a:t>انتقال: </a:t>
            </a:r>
            <a:r>
              <a:rPr lang="fa-IR" dirty="0">
                <a:cs typeface="B Yekan" panose="00000400000000000000" pitchFamily="2" charset="-78"/>
              </a:rPr>
              <a:t>خیلی ها نمی دانند که ساس ها حتی بعد از اثاث کشی به منزل جدید باز به آنجا منتقل می شوند. همچنین فرد جدیدی که وارد آن خانه می شود مشکل ساس تختخواب را خواهد داشت. برای همین قبل از خرید یا اجاره خانه بایستی این نکته را نیز در نظر بگیریم.</a:t>
            </a:r>
          </a:p>
          <a:p>
            <a:pPr marL="0" indent="0" algn="just" rtl="1">
              <a:buNone/>
            </a:pPr>
            <a:r>
              <a:rPr lang="fa-IR" dirty="0" smtClean="0">
                <a:cs typeface="B Yekan" panose="00000400000000000000" pitchFamily="2" charset="-78"/>
              </a:rPr>
              <a:t>•</a:t>
            </a:r>
            <a:r>
              <a:rPr lang="fa-IR" b="1" dirty="0" smtClean="0">
                <a:cs typeface="B Yekan" panose="00000400000000000000" pitchFamily="2" charset="-78"/>
              </a:rPr>
              <a:t>شیوه </a:t>
            </a:r>
            <a:r>
              <a:rPr lang="fa-IR" b="1" dirty="0">
                <a:cs typeface="B Yekan" panose="00000400000000000000" pitchFamily="2" charset="-78"/>
              </a:rPr>
              <a:t>شناسایی: </a:t>
            </a:r>
            <a:r>
              <a:rPr lang="fa-IR" dirty="0">
                <a:cs typeface="B Yekan" panose="00000400000000000000" pitchFamily="2" charset="-78"/>
              </a:rPr>
              <a:t>در صورتی که موکت یا رختخواب لکه های تیره داشته باشد که این به دلیل فضولات ناشی از ساس است. همچنین شما ممکن است خود ساس، تخم یا پوسته تخم ساس یا پوسته آنها را مشاهده کنید</a:t>
            </a:r>
            <a:r>
              <a:rPr lang="fa-IR" dirty="0" smtClean="0">
                <a:cs typeface="B Yekan" panose="00000400000000000000" pitchFamily="2" charset="-78"/>
              </a:rPr>
              <a:t>.</a:t>
            </a:r>
            <a:endParaRPr lang="fa-IR"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8"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7</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182453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محل های اختفای ساس در منازل</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8</a:t>
            </a:fld>
            <a:endParaRPr lang="en-US"/>
          </a:p>
        </p:txBody>
      </p:sp>
      <p:sp>
        <p:nvSpPr>
          <p:cNvPr id="12" name="Action Button: Home 11">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pic>
        <p:nvPicPr>
          <p:cNvPr id="13" name="Picture 3"/>
          <p:cNvPicPr>
            <a:picLocks noChangeAspect="1"/>
          </p:cNvPicPr>
          <p:nvPr/>
        </p:nvPicPr>
        <p:blipFill rotWithShape="1">
          <a:blip r:embed="rId4">
            <a:extLst>
              <a:ext uri="{28A0092B-C50C-407E-A947-70E740481C1C}">
                <a14:useLocalDpi xmlns:a14="http://schemas.microsoft.com/office/drawing/2010/main" val="0"/>
              </a:ext>
            </a:extLst>
          </a:blip>
          <a:srcRect t="31728"/>
          <a:stretch/>
        </p:blipFill>
        <p:spPr bwMode="auto">
          <a:xfrm>
            <a:off x="2582394" y="1615174"/>
            <a:ext cx="6806631"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2611524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825" y="201292"/>
            <a:ext cx="6509084" cy="1325563"/>
          </a:xfrm>
        </p:spPr>
        <p:txBody>
          <a:bodyPr/>
          <a:lstStyle/>
          <a:p>
            <a:pPr algn="ctr" rtl="1"/>
            <a:r>
              <a:rPr lang="fa-IR" dirty="0">
                <a:solidFill>
                  <a:srgbClr val="FF0000"/>
                </a:solidFill>
                <a:effectLst>
                  <a:outerShdw blurRad="38100" dist="38100" dir="2700000" algn="tl">
                    <a:srgbClr val="000000">
                      <a:alpha val="43137"/>
                    </a:srgbClr>
                  </a:outerShdw>
                </a:effectLst>
                <a:cs typeface="B Titr" panose="00000700000000000000" pitchFamily="2" charset="-78"/>
              </a:rPr>
              <a:t>اثرات نامطلوب ساس</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512064" y="1711018"/>
            <a:ext cx="10433663" cy="2970964"/>
          </a:xfrm>
        </p:spPr>
        <p:txBody>
          <a:bodyPr>
            <a:noAutofit/>
          </a:bodyPr>
          <a:lstStyle/>
          <a:p>
            <a:pPr marL="0" indent="0" algn="just" rtl="1">
              <a:buNone/>
            </a:pPr>
            <a:r>
              <a:rPr lang="fa-IR" dirty="0" smtClean="0">
                <a:cs typeface="B Yekan" panose="00000400000000000000" pitchFamily="2" charset="-78"/>
              </a:rPr>
              <a:t>  •</a:t>
            </a:r>
            <a:r>
              <a:rPr lang="fa-IR" b="1" dirty="0" smtClean="0">
                <a:cs typeface="B Yekan" panose="00000400000000000000" pitchFamily="2" charset="-78"/>
              </a:rPr>
              <a:t>اثرات </a:t>
            </a:r>
            <a:r>
              <a:rPr lang="fa-IR" b="1" dirty="0">
                <a:cs typeface="B Yekan" panose="00000400000000000000" pitchFamily="2" charset="-78"/>
              </a:rPr>
              <a:t>نامطلوب: </a:t>
            </a:r>
            <a:r>
              <a:rPr lang="fa-IR" dirty="0">
                <a:cs typeface="B Yekan" panose="00000400000000000000" pitchFamily="2" charset="-78"/>
              </a:rPr>
              <a:t>ساس مثل شپش اگرچه از خون انسان تغذیه می کنند ولی بعید است که منتقل کننده بیماری باشد. با این حال برخی افراد حساسیت خفیف یا شدید به گزش آن دارند. </a:t>
            </a:r>
            <a:endParaRPr lang="en-US"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2" name="Slide Number Placeholder 11"/>
          <p:cNvSpPr>
            <a:spLocks noGrp="1"/>
          </p:cNvSpPr>
          <p:nvPr>
            <p:ph type="sldNum" sz="quarter" idx="12"/>
          </p:nvPr>
        </p:nvSpPr>
        <p:spPr/>
        <p:txBody>
          <a:bodyPr/>
          <a:lstStyle/>
          <a:p>
            <a:fld id="{6E3C1403-3A4D-4519-ADFC-785AB60BA523}" type="slidenum">
              <a:rPr lang="en-US" smtClean="0"/>
              <a:t>9</a:t>
            </a:fld>
            <a:endParaRPr lang="en-US"/>
          </a:p>
        </p:txBody>
      </p:sp>
      <p:sp>
        <p:nvSpPr>
          <p:cNvPr id="13" name="Action Button: Home 12">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 y="259148"/>
            <a:ext cx="946235" cy="930825"/>
          </a:xfrm>
          <a:prstGeom prst="rect">
            <a:avLst/>
          </a:prstGeom>
        </p:spPr>
      </p:pic>
      <p:grpSp>
        <p:nvGrpSpPr>
          <p:cNvPr id="7" name="Group 6"/>
          <p:cNvGrpSpPr/>
          <p:nvPr/>
        </p:nvGrpSpPr>
        <p:grpSpPr>
          <a:xfrm>
            <a:off x="798576" y="3060882"/>
            <a:ext cx="10107527" cy="3242200"/>
            <a:chOff x="0" y="2648441"/>
            <a:chExt cx="11353798" cy="3371027"/>
          </a:xfrm>
        </p:grpSpPr>
        <p:grpSp>
          <p:nvGrpSpPr>
            <p:cNvPr id="5" name="Group 4"/>
            <p:cNvGrpSpPr/>
            <p:nvPr/>
          </p:nvGrpSpPr>
          <p:grpSpPr>
            <a:xfrm>
              <a:off x="3910514" y="2648441"/>
              <a:ext cx="7443284" cy="3371027"/>
              <a:chOff x="4038601" y="1943923"/>
              <a:chExt cx="5928481" cy="2437577"/>
            </a:xfrm>
          </p:grpSpPr>
          <p:pic>
            <p:nvPicPr>
              <p:cNvPr id="1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1943923"/>
                <a:ext cx="2945406" cy="243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p:cNvPicPr>
              <p:nvPr/>
            </p:nvPicPr>
            <p:blipFill>
              <a:blip r:embed="rId5">
                <a:extLst>
                  <a:ext uri="{28A0092B-C50C-407E-A947-70E740481C1C}">
                    <a14:useLocalDpi xmlns:a14="http://schemas.microsoft.com/office/drawing/2010/main" val="0"/>
                  </a:ext>
                </a:extLst>
              </a:blip>
              <a:srcRect r="18433"/>
              <a:stretch>
                <a:fillRect/>
              </a:stretch>
            </p:blipFill>
            <p:spPr bwMode="auto">
              <a:xfrm>
                <a:off x="7077076" y="1943923"/>
                <a:ext cx="2890006" cy="243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r="13637"/>
            <a:stretch/>
          </p:blipFill>
          <p:spPr>
            <a:xfrm>
              <a:off x="0" y="2648441"/>
              <a:ext cx="3793665" cy="3371027"/>
            </a:xfrm>
            <a:prstGeom prst="rect">
              <a:avLst/>
            </a:prstGeom>
          </p:spPr>
        </p:pic>
      </p:grpSp>
      <p:sp>
        <p:nvSpPr>
          <p:cNvPr id="6" name="Date Placeholder 5"/>
          <p:cNvSpPr>
            <a:spLocks noGrp="1"/>
          </p:cNvSpPr>
          <p:nvPr>
            <p:ph type="dt" sz="half" idx="10"/>
          </p:nvPr>
        </p:nvSpPr>
        <p:spPr/>
        <p:txBody>
          <a:bodyPr/>
          <a:lstStyle/>
          <a:p>
            <a:r>
              <a:rPr lang="en-US" smtClean="0"/>
              <a:t>تهیه شده توسط مهندس مهدی علی گل</a:t>
            </a:r>
            <a:endParaRPr lang="en-US"/>
          </a:p>
        </p:txBody>
      </p:sp>
    </p:spTree>
    <p:extLst>
      <p:ext uri="{BB962C8B-B14F-4D97-AF65-F5344CB8AC3E}">
        <p14:creationId xmlns:p14="http://schemas.microsoft.com/office/powerpoint/2010/main" val="226417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1815</Words>
  <Application>Microsoft Office PowerPoint</Application>
  <PresentationFormat>Widescreen</PresentationFormat>
  <Paragraphs>157</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 Light</vt:lpstr>
      <vt:lpstr>Arial</vt:lpstr>
      <vt:lpstr>Courier New</vt:lpstr>
      <vt:lpstr>B Yekan</vt:lpstr>
      <vt:lpstr>B Titr</vt:lpstr>
      <vt:lpstr>Calibri</vt:lpstr>
      <vt:lpstr>ＭＳ Ｐゴシック</vt:lpstr>
      <vt:lpstr>Office Theme</vt:lpstr>
      <vt:lpstr>PowerPoint Presentation</vt:lpstr>
      <vt:lpstr>محتوای مطلب</vt:lpstr>
      <vt:lpstr>حقایقی در مورد ساس تختخواب</vt:lpstr>
      <vt:lpstr>محل های اختفای ساس در منازل</vt:lpstr>
      <vt:lpstr>چرخه زندگی ساس تختخواب</vt:lpstr>
      <vt:lpstr>حقایقی در مورد ساس تختخواب</vt:lpstr>
      <vt:lpstr>حقایقی در مورد ساس تختخواب</vt:lpstr>
      <vt:lpstr>محل های اختفای ساس در منازل</vt:lpstr>
      <vt:lpstr>اثرات نامطلوب ساس</vt:lpstr>
      <vt:lpstr>اثرات نامطلوب ساس</vt:lpstr>
      <vt:lpstr>10 فرمان پیشگیری و کنترل</vt:lpstr>
      <vt:lpstr>(ادامه) راه های پیشگیری و کنترل</vt:lpstr>
      <vt:lpstr>(ادامه) راه های پیشگیری و کنترل</vt:lpstr>
      <vt:lpstr>(ادامه) راه های پیشگیری و کنترل</vt:lpstr>
      <vt:lpstr>(ادامه) راه های پیشگیری و کنترل</vt:lpstr>
      <vt:lpstr>(ادامه) راه های پیشگیری و کنترل</vt:lpstr>
      <vt:lpstr>(ادامه) راه های پیشگیری و کنترل</vt:lpstr>
      <vt:lpstr>(ادامه) راه های پیشگیری و کنترل</vt:lpstr>
      <vt:lpstr>(ادامه) راه های پیشگیری و کنترل</vt:lpstr>
      <vt:lpstr>منابع</vt:lpstr>
      <vt:lpstr>مرکز تخصصی طب کار آسا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mehdialigol</dc:creator>
  <cp:lastModifiedBy>علی گل آقای مهدی</cp:lastModifiedBy>
  <cp:revision>36</cp:revision>
  <dcterms:created xsi:type="dcterms:W3CDTF">2019-08-20T21:47:42Z</dcterms:created>
  <dcterms:modified xsi:type="dcterms:W3CDTF">2019-10-12T06:55:50Z</dcterms:modified>
</cp:coreProperties>
</file>