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8" r:id="rId3"/>
    <p:sldId id="257" r:id="rId4"/>
    <p:sldId id="258" r:id="rId5"/>
    <p:sldId id="259" r:id="rId6"/>
    <p:sldId id="260" r:id="rId7"/>
    <p:sldId id="292" r:id="rId8"/>
    <p:sldId id="261" r:id="rId9"/>
    <p:sldId id="262" r:id="rId10"/>
    <p:sldId id="263" r:id="rId11"/>
    <p:sldId id="277" r:id="rId12"/>
    <p:sldId id="265" r:id="rId13"/>
    <p:sldId id="279" r:id="rId14"/>
    <p:sldId id="278" r:id="rId15"/>
    <p:sldId id="287" r:id="rId16"/>
    <p:sldId id="266" r:id="rId17"/>
    <p:sldId id="282" r:id="rId18"/>
    <p:sldId id="274" r:id="rId19"/>
    <p:sldId id="290" r:id="rId20"/>
    <p:sldId id="275" r:id="rId21"/>
    <p:sldId id="276" r:id="rId22"/>
    <p:sldId id="267" r:id="rId23"/>
    <p:sldId id="271" r:id="rId24"/>
    <p:sldId id="281" r:id="rId25"/>
    <p:sldId id="283" r:id="rId26"/>
    <p:sldId id="280" r:id="rId27"/>
    <p:sldId id="272" r:id="rId28"/>
    <p:sldId id="268" r:id="rId29"/>
    <p:sldId id="286" r:id="rId30"/>
    <p:sldId id="269" r:id="rId31"/>
    <p:sldId id="285" r:id="rId32"/>
    <p:sldId id="284" r:id="rId33"/>
    <p:sldId id="270" r:id="rId34"/>
    <p:sldId id="273" r:id="rId35"/>
    <p:sldId id="291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B Yekan" panose="00000400000000000000" pitchFamily="2" charset="-78"/>
      <p:regular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B Titr" panose="00000700000000000000" pitchFamily="2" charset="-78"/>
      <p:bold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2371" autoAdjust="0"/>
  </p:normalViewPr>
  <p:slideViewPr>
    <p:cSldViewPr snapToGrid="0">
      <p:cViewPr varScale="1">
        <p:scale>
          <a:sx n="47" d="100"/>
          <a:sy n="47" d="100"/>
        </p:scale>
        <p:origin x="80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CF4FB-BF0F-4B0D-8362-FCFFDFBE3C0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1C65E-2CF0-4A88-B61D-00451BD4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79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81A7-8263-4705-BA56-B997F72CA15C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4DA08-31EE-404A-A458-D6110A9D8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3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DA08-31EE-404A-A458-D6110A9D8E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DA08-31EE-404A-A458-D6110A9D8E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4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DA08-31EE-404A-A458-D6110A9D8E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9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DA08-31EE-404A-A458-D6110A9D8E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2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7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6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2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7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9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6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1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6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1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1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www.asahse.ir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D79FE-1393-4C61-A6F4-61043532A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3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ahse.ir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369"/>
            <a:ext cx="9144000" cy="2387600"/>
          </a:xfrm>
        </p:spPr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بهبود شرایط بهداشتی صنایع کوچک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168" y="2695498"/>
            <a:ext cx="9144000" cy="724107"/>
          </a:xfrm>
        </p:spPr>
        <p:txBody>
          <a:bodyPr>
            <a:normAutofit fontScale="92500"/>
          </a:bodyPr>
          <a:lstStyle/>
          <a:p>
            <a:r>
              <a:rPr lang="en-US" sz="4000" spc="-80" dirty="0" smtClean="0"/>
              <a:t>Work Improvement For Small Enterprise(WISE)</a:t>
            </a:r>
            <a:endParaRPr lang="en-US" sz="4000" spc="-80" dirty="0"/>
          </a:p>
        </p:txBody>
      </p:sp>
      <p:grpSp>
        <p:nvGrpSpPr>
          <p:cNvPr id="9" name="Group 8"/>
          <p:cNvGrpSpPr/>
          <p:nvPr/>
        </p:nvGrpSpPr>
        <p:grpSpPr>
          <a:xfrm>
            <a:off x="1" y="4706305"/>
            <a:ext cx="12192000" cy="2151695"/>
            <a:chOff x="1" y="4706305"/>
            <a:chExt cx="12192000" cy="2151695"/>
          </a:xfrm>
        </p:grpSpPr>
        <p:pic>
          <p:nvPicPr>
            <p:cNvPr id="4" name="Picture 3" descr="F:\OH magazine\بانک اطلاعاتی\pictures\General\کارگر\9909332-lg.jpg"/>
            <p:cNvPicPr/>
            <p:nvPr/>
          </p:nvPicPr>
          <p:blipFill>
            <a:blip r:embed="rId3" cstate="print"/>
            <a:srcRect r="10197"/>
            <a:stretch>
              <a:fillRect/>
            </a:stretch>
          </p:blipFill>
          <p:spPr bwMode="auto">
            <a:xfrm>
              <a:off x="1" y="4706305"/>
              <a:ext cx="2951604" cy="2151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605" y="4706305"/>
              <a:ext cx="3825233" cy="215169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838" y="4706306"/>
              <a:ext cx="2725919" cy="21516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58"/>
            <a:stretch/>
          </p:blipFill>
          <p:spPr>
            <a:xfrm>
              <a:off x="9502757" y="4706305"/>
              <a:ext cx="2689244" cy="215169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4491789"/>
            <a:ext cx="12192001" cy="230558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74771" y="3495037"/>
            <a:ext cx="3688914" cy="805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000" dirty="0" smtClean="0">
                <a:cs typeface="B Yekan" panose="00000400000000000000" pitchFamily="2" charset="-78"/>
              </a:rPr>
              <a:t>ارسالی از :</a:t>
            </a:r>
            <a:endParaRPr lang="fa-IR" sz="2000" dirty="0" smtClean="0">
              <a:cs typeface="B Yekan" panose="00000400000000000000" pitchFamily="2" charset="-78"/>
            </a:endParaRPr>
          </a:p>
          <a:p>
            <a:r>
              <a:rPr lang="fa-IR" sz="2000" dirty="0" smtClean="0">
                <a:cs typeface="B Yekan" panose="00000400000000000000" pitchFamily="2" charset="-78"/>
              </a:rPr>
              <a:t>مهندس مهدی </a:t>
            </a:r>
            <a:r>
              <a:rPr lang="fa-IR" sz="2000" dirty="0" smtClean="0">
                <a:cs typeface="B Yekan" panose="00000400000000000000" pitchFamily="2" charset="-78"/>
              </a:rPr>
              <a:t>علی </a:t>
            </a:r>
            <a:r>
              <a:rPr lang="fa-IR" sz="2000" dirty="0" smtClean="0">
                <a:cs typeface="B Yekan" panose="00000400000000000000" pitchFamily="2" charset="-78"/>
              </a:rPr>
              <a:t>گل</a:t>
            </a:r>
          </a:p>
        </p:txBody>
      </p:sp>
    </p:spTree>
    <p:extLst>
      <p:ext uri="{BB962C8B-B14F-4D97-AF65-F5344CB8AC3E}">
        <p14:creationId xmlns:p14="http://schemas.microsoft.com/office/powerpoint/2010/main" val="34740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راهکارها(ادامه)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952" y="1484431"/>
            <a:ext cx="10515600" cy="4351338"/>
          </a:xfrm>
        </p:spPr>
        <p:txBody>
          <a:bodyPr/>
          <a:lstStyle/>
          <a:p>
            <a:pPr algn="just" rtl="1"/>
            <a:r>
              <a:rPr lang="fa-IR" dirty="0" smtClean="0">
                <a:cs typeface="B Yekan" panose="00000400000000000000" pitchFamily="2" charset="-78"/>
              </a:rPr>
              <a:t>مشابه </a:t>
            </a:r>
            <a:r>
              <a:rPr lang="fa-IR" dirty="0" err="1" smtClean="0">
                <a:cs typeface="B Yekan" panose="00000400000000000000" pitchFamily="2" charset="-78"/>
              </a:rPr>
              <a:t>چنين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طرحي</a:t>
            </a:r>
            <a:r>
              <a:rPr lang="fa-IR" dirty="0" smtClean="0">
                <a:cs typeface="B Yekan" panose="00000400000000000000" pitchFamily="2" charset="-78"/>
              </a:rPr>
              <a:t> طرح </a:t>
            </a:r>
            <a:r>
              <a:rPr lang="fa-IR" dirty="0" err="1" smtClean="0">
                <a:cs typeface="B Yekan" panose="00000400000000000000" pitchFamily="2" charset="-78"/>
              </a:rPr>
              <a:t>بهگر</a:t>
            </a:r>
            <a:r>
              <a:rPr lang="fa-IR" dirty="0" smtClean="0">
                <a:cs typeface="B Yekan" panose="00000400000000000000" pitchFamily="2" charset="-78"/>
              </a:rPr>
              <a:t> در </a:t>
            </a:r>
            <a:r>
              <a:rPr lang="fa-IR" dirty="0" err="1" smtClean="0">
                <a:cs typeface="B Yekan" panose="00000400000000000000" pitchFamily="2" charset="-78"/>
              </a:rPr>
              <a:t>ايران</a:t>
            </a:r>
            <a:r>
              <a:rPr lang="fa-IR" dirty="0" smtClean="0">
                <a:cs typeface="B Yekan" panose="00000400000000000000" pitchFamily="2" charset="-78"/>
              </a:rPr>
              <a:t> است كه با اين </a:t>
            </a:r>
            <a:r>
              <a:rPr lang="fa-IR" dirty="0" err="1" smtClean="0">
                <a:cs typeface="B Yekan" panose="00000400000000000000" pitchFamily="2" charset="-78"/>
              </a:rPr>
              <a:t>رويكرد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افرادي</a:t>
            </a:r>
            <a:r>
              <a:rPr lang="fa-IR" dirty="0" smtClean="0">
                <a:cs typeface="B Yekan" panose="00000400000000000000" pitchFamily="2" charset="-78"/>
              </a:rPr>
              <a:t> از داخل اين </a:t>
            </a:r>
            <a:r>
              <a:rPr lang="fa-IR" dirty="0" err="1" smtClean="0">
                <a:cs typeface="B Yekan" panose="00000400000000000000" pitchFamily="2" charset="-78"/>
              </a:rPr>
              <a:t>صنايع</a:t>
            </a:r>
            <a:r>
              <a:rPr lang="fa-IR" dirty="0" smtClean="0">
                <a:cs typeface="B Yekan" panose="00000400000000000000" pitchFamily="2" charset="-78"/>
              </a:rPr>
              <a:t> را در مورد اصول اوليه بهداشت حرفه اي آموزش داده و به </a:t>
            </a:r>
            <a:r>
              <a:rPr lang="fa-IR" dirty="0" err="1" smtClean="0">
                <a:cs typeface="B Yekan" panose="00000400000000000000" pitchFamily="2" charset="-78"/>
              </a:rPr>
              <a:t>صنايع</a:t>
            </a:r>
            <a:r>
              <a:rPr lang="fa-IR" dirty="0" smtClean="0">
                <a:cs typeface="B Yekan" panose="00000400000000000000" pitchFamily="2" charset="-78"/>
              </a:rPr>
              <a:t> روانه </a:t>
            </a:r>
            <a:r>
              <a:rPr lang="fa-IR" dirty="0" err="1" smtClean="0">
                <a:cs typeface="B Yekan" panose="00000400000000000000" pitchFamily="2" charset="-78"/>
              </a:rPr>
              <a:t>می‌کنند</a:t>
            </a:r>
            <a:r>
              <a:rPr lang="fa-IR" dirty="0" smtClean="0">
                <a:cs typeface="B Yekan" panose="00000400000000000000" pitchFamily="2" charset="-78"/>
              </a:rPr>
              <a:t>. البته بايد در مورد كيفيت </a:t>
            </a:r>
            <a:r>
              <a:rPr lang="fa-IR" dirty="0" err="1" smtClean="0">
                <a:cs typeface="B Yekan" panose="00000400000000000000" pitchFamily="2" charset="-78"/>
              </a:rPr>
              <a:t>عملي</a:t>
            </a:r>
            <a:r>
              <a:rPr lang="fa-IR" dirty="0" smtClean="0">
                <a:cs typeface="B Yekan" panose="00000400000000000000" pitchFamily="2" charset="-78"/>
              </a:rPr>
              <a:t> خدمات ارائه شده توسط اين افراد و بازده اين </a:t>
            </a:r>
            <a:r>
              <a:rPr lang="fa-IR" dirty="0" err="1" smtClean="0">
                <a:cs typeface="B Yekan" panose="00000400000000000000" pitchFamily="2" charset="-78"/>
              </a:rPr>
              <a:t>برنامه‌ها</a:t>
            </a:r>
            <a:r>
              <a:rPr lang="fa-IR" dirty="0" smtClean="0">
                <a:cs typeface="B Yekan" panose="00000400000000000000" pitchFamily="2" charset="-78"/>
              </a:rPr>
              <a:t> مطالعات </a:t>
            </a:r>
            <a:r>
              <a:rPr lang="fa-IR" dirty="0" err="1" smtClean="0">
                <a:cs typeface="B Yekan" panose="00000400000000000000" pitchFamily="2" charset="-78"/>
              </a:rPr>
              <a:t>كافي</a:t>
            </a:r>
            <a:r>
              <a:rPr lang="fa-IR" dirty="0" smtClean="0">
                <a:cs typeface="B Yekan" panose="00000400000000000000" pitchFamily="2" charset="-78"/>
              </a:rPr>
              <a:t> صورت گيرد.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برنامه </a:t>
            </a:r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بهبود شرایط بهداشتی صنایع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کوچک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(WISE)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1"/>
            <a:r>
              <a:rPr lang="fa-IR" dirty="0" smtClean="0">
                <a:cs typeface="B Yekan" panose="00000400000000000000" pitchFamily="2" charset="-78"/>
              </a:rPr>
              <a:t>در </a:t>
            </a:r>
            <a:r>
              <a:rPr lang="fa-IR" dirty="0" err="1" smtClean="0">
                <a:cs typeface="B Yekan" panose="00000400000000000000" pitchFamily="2" charset="-78"/>
              </a:rPr>
              <a:t>سال‌های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اخير</a:t>
            </a:r>
            <a:r>
              <a:rPr lang="fa-IR" dirty="0" smtClean="0">
                <a:cs typeface="B Yekan" panose="00000400000000000000" pitchFamily="2" charset="-78"/>
              </a:rPr>
              <a:t> سازمان </a:t>
            </a:r>
            <a:r>
              <a:rPr lang="fa-IR" dirty="0" err="1" smtClean="0">
                <a:cs typeface="B Yekan" panose="00000400000000000000" pitchFamily="2" charset="-78"/>
              </a:rPr>
              <a:t>جهاني</a:t>
            </a:r>
            <a:r>
              <a:rPr lang="fa-IR" dirty="0" smtClean="0">
                <a:cs typeface="B Yekan" panose="00000400000000000000" pitchFamily="2" charset="-78"/>
              </a:rPr>
              <a:t> كار </a:t>
            </a:r>
            <a:r>
              <a:rPr lang="fa-IR" dirty="0" err="1" smtClean="0">
                <a:cs typeface="B Yekan" panose="00000400000000000000" pitchFamily="2" charset="-78"/>
              </a:rPr>
              <a:t>چندين</a:t>
            </a:r>
            <a:r>
              <a:rPr lang="fa-IR" dirty="0" smtClean="0">
                <a:cs typeface="B Yekan" panose="00000400000000000000" pitchFamily="2" charset="-78"/>
              </a:rPr>
              <a:t> برنامه مرتبط با </a:t>
            </a:r>
            <a:r>
              <a:rPr lang="fa-IR" dirty="0" err="1" smtClean="0">
                <a:cs typeface="B Yekan" panose="00000400000000000000" pitchFamily="2" charset="-78"/>
              </a:rPr>
              <a:t>صنايع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كوچك</a:t>
            </a:r>
            <a:r>
              <a:rPr lang="fa-IR" dirty="0" smtClean="0">
                <a:cs typeface="B Yekan" panose="00000400000000000000" pitchFamily="2" charset="-78"/>
              </a:rPr>
              <a:t> داشته است كه </a:t>
            </a:r>
            <a:r>
              <a:rPr lang="fa-IR" dirty="0" err="1" smtClean="0">
                <a:cs typeface="B Yekan" panose="00000400000000000000" pitchFamily="2" charset="-78"/>
              </a:rPr>
              <a:t>يكي</a:t>
            </a:r>
            <a:r>
              <a:rPr lang="fa-IR" dirty="0" smtClean="0">
                <a:cs typeface="B Yekan" panose="00000400000000000000" pitchFamily="2" charset="-78"/>
              </a:rPr>
              <a:t> از </a:t>
            </a:r>
            <a:r>
              <a:rPr lang="fa-IR" dirty="0" err="1" smtClean="0">
                <a:cs typeface="B Yekan" panose="00000400000000000000" pitchFamily="2" charset="-78"/>
              </a:rPr>
              <a:t>آن‌ها</a:t>
            </a:r>
            <a:r>
              <a:rPr lang="fa-IR" dirty="0" smtClean="0">
                <a:cs typeface="B Yekan" panose="00000400000000000000" pitchFamily="2" charset="-78"/>
              </a:rPr>
              <a:t> برنامه ارائه خدمات </a:t>
            </a:r>
            <a:r>
              <a:rPr lang="fa-IR" dirty="0" err="1" smtClean="0">
                <a:cs typeface="B Yekan" panose="00000400000000000000" pitchFamily="2" charset="-78"/>
              </a:rPr>
              <a:t>كم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هزينه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براي</a:t>
            </a:r>
            <a:r>
              <a:rPr lang="fa-IR" dirty="0" smtClean="0">
                <a:cs typeface="B Yekan" panose="00000400000000000000" pitchFamily="2" charset="-78"/>
              </a:rPr>
              <a:t> بهبود </a:t>
            </a:r>
            <a:r>
              <a:rPr lang="fa-IR" dirty="0" err="1" smtClean="0">
                <a:cs typeface="B Yekan" panose="00000400000000000000" pitchFamily="2" charset="-78"/>
              </a:rPr>
              <a:t>شرايط</a:t>
            </a:r>
            <a:r>
              <a:rPr lang="fa-IR" dirty="0" smtClean="0">
                <a:cs typeface="B Yekan" panose="00000400000000000000" pitchFamily="2" charset="-78"/>
              </a:rPr>
              <a:t> كار بوده است</a:t>
            </a:r>
            <a:r>
              <a:rPr lang="fa-IR" smtClean="0">
                <a:cs typeface="B Yekan" panose="00000400000000000000" pitchFamily="2" charset="-78"/>
              </a:rPr>
              <a:t>. </a:t>
            </a:r>
          </a:p>
          <a:p>
            <a:pPr marL="0" indent="0" algn="just" rtl="1">
              <a:buNone/>
            </a:pPr>
            <a:r>
              <a:rPr lang="fa-IR" smtClean="0">
                <a:cs typeface="B Yekan" panose="00000400000000000000" pitchFamily="2" charset="-78"/>
              </a:rPr>
              <a:t>این برنامه نیز مثل هر برنامه بهداشتی دیگر شامل ارکان زیر است:</a:t>
            </a:r>
          </a:p>
          <a:p>
            <a:pPr algn="just" rtl="1"/>
            <a:r>
              <a:rPr lang="fa-IR" b="1" smtClean="0">
                <a:solidFill>
                  <a:srgbClr val="00B0F0"/>
                </a:solidFill>
                <a:cs typeface="B Yekan" panose="00000400000000000000" pitchFamily="2" charset="-78"/>
              </a:rPr>
              <a:t>تعهد مدیریت (باورهای مدیریت)</a:t>
            </a:r>
          </a:p>
          <a:p>
            <a:pPr algn="just" rtl="1"/>
            <a:r>
              <a:rPr lang="fa-IR" b="1" smtClean="0">
                <a:solidFill>
                  <a:srgbClr val="00B0F0"/>
                </a:solidFill>
                <a:cs typeface="B Yekan" panose="00000400000000000000" pitchFamily="2" charset="-78"/>
              </a:rPr>
              <a:t>مشارکت کارگران</a:t>
            </a:r>
          </a:p>
          <a:p>
            <a:pPr algn="just" rtl="1"/>
            <a:r>
              <a:rPr lang="fa-IR" b="1" smtClean="0">
                <a:solidFill>
                  <a:srgbClr val="00B0F0"/>
                </a:solidFill>
                <a:cs typeface="B Yekan" panose="00000400000000000000" pitchFamily="2" charset="-78"/>
              </a:rPr>
              <a:t>آموزش و تعلیم</a:t>
            </a:r>
          </a:p>
          <a:p>
            <a:pPr algn="just" rtl="1"/>
            <a:r>
              <a:rPr lang="fa-IR" b="1" smtClean="0">
                <a:solidFill>
                  <a:srgbClr val="00B0F0"/>
                </a:solidFill>
                <a:cs typeface="B Yekan" panose="00000400000000000000" pitchFamily="2" charset="-78"/>
              </a:rPr>
              <a:t>شناسایی و ارزیابی ریسک</a:t>
            </a:r>
          </a:p>
          <a:p>
            <a:pPr algn="just" rtl="1"/>
            <a:r>
              <a:rPr lang="fa-IR" b="1" smtClean="0">
                <a:solidFill>
                  <a:srgbClr val="00B0F0"/>
                </a:solidFill>
                <a:cs typeface="B Yekan" panose="00000400000000000000" pitchFamily="2" charset="-78"/>
              </a:rPr>
              <a:t>کنترل ریسک</a:t>
            </a:r>
          </a:p>
          <a:p>
            <a:pPr algn="just" rtl="1"/>
            <a:r>
              <a:rPr lang="fa-IR" b="1" smtClean="0">
                <a:solidFill>
                  <a:srgbClr val="00B0F0"/>
                </a:solidFill>
                <a:cs typeface="B Yekan" panose="00000400000000000000" pitchFamily="2" charset="-78"/>
              </a:rPr>
              <a:t>ارزیابی برنامه</a:t>
            </a:r>
            <a:endParaRPr lang="fa-IR" b="1" dirty="0" smtClean="0">
              <a:solidFill>
                <a:srgbClr val="00B0F0"/>
              </a:solidFill>
              <a:cs typeface="B Yeka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برنامه بهبود شرایط بهداشتی صنایع کوچک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(WISE)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Yekan" panose="00000400000000000000" pitchFamily="2" charset="-78"/>
              </a:rPr>
              <a:t>اولین بار در کشورهای در حال توسعه مثل اندونزی، تایلند، کره، چین، شیلی و آرژانتین در سال 1988 استقرار یافت.</a:t>
            </a: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این برنامه از طریق آموزش مستقیم برای </a:t>
            </a:r>
            <a:r>
              <a:rPr lang="fa-IR" dirty="0" err="1" smtClean="0">
                <a:cs typeface="B Yekan" panose="00000400000000000000" pitchFamily="2" charset="-78"/>
              </a:rPr>
              <a:t>داوطلبین</a:t>
            </a:r>
            <a:r>
              <a:rPr lang="fa-IR" dirty="0" smtClean="0">
                <a:cs typeface="B Yekan" panose="00000400000000000000" pitchFamily="2" charset="-78"/>
              </a:rPr>
              <a:t> اجرا می شود و منجر به بهبود عینی در محیط کار می گردد.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14391" y="4546285"/>
            <a:ext cx="496321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W</a:t>
            </a:r>
            <a:r>
              <a:rPr lang="fa-IR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. </a:t>
            </a:r>
            <a:r>
              <a:rPr lang="en-US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I</a:t>
            </a:r>
            <a:r>
              <a:rPr lang="fa-IR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. </a:t>
            </a:r>
            <a:r>
              <a:rPr lang="en-US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S</a:t>
            </a:r>
            <a:r>
              <a:rPr lang="fa-IR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. </a:t>
            </a:r>
            <a:r>
              <a:rPr lang="en-US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E</a:t>
            </a:r>
            <a:endParaRPr lang="en-US" sz="8800" dirty="0">
              <a:solidFill>
                <a:srgbClr val="00B0F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نقاط قوت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Yekan" panose="00000400000000000000" pitchFamily="2" charset="-78"/>
              </a:rPr>
              <a:t>آسان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smtClean="0">
                <a:cs typeface="B Yekan" panose="00000400000000000000" pitchFamily="2" charset="-78"/>
              </a:rPr>
              <a:t>و قابل اجرا</a:t>
            </a:r>
            <a:endParaRPr lang="en-US" dirty="0" smtClean="0">
              <a:cs typeface="B Yekan" panose="00000400000000000000" pitchFamily="2" charset="-78"/>
            </a:endParaRP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 اعمال کاری ارزان قیمت با دستاورد مشخص</a:t>
            </a: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جلسات آموزشی تعاملی /یادگیری با انجام کار</a:t>
            </a: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ایجاد فضای کار با رویکرد مثبت و یادگیری از همدیگر و اجتناب از انتقاد منفی</a:t>
            </a: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تاکید بر ایده سازی کارگران خلاق</a:t>
            </a: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تقویت توانایی و اعتماد به کار</a:t>
            </a:r>
          </a:p>
          <a:p>
            <a:pPr algn="r" rtl="1"/>
            <a:r>
              <a:rPr lang="fa-IR" dirty="0" smtClean="0">
                <a:solidFill>
                  <a:srgbClr val="00B0F0"/>
                </a:solidFill>
                <a:cs typeface="B Yekan" panose="00000400000000000000" pitchFamily="2" charset="-78"/>
              </a:rPr>
              <a:t>اعمال کنترلی </a:t>
            </a:r>
            <a:r>
              <a:rPr lang="fa-IR" u="sng" dirty="0">
                <a:cs typeface="B Yekan" panose="00000400000000000000" pitchFamily="2" charset="-78"/>
              </a:rPr>
              <a:t>داوطلبانه</a:t>
            </a:r>
            <a:r>
              <a:rPr lang="fa-IR" dirty="0">
                <a:cs typeface="B Yekan" panose="00000400000000000000" pitchFamily="2" charset="-78"/>
              </a:rPr>
              <a:t> ساده و مشخص که بهبود </a:t>
            </a:r>
            <a:r>
              <a:rPr lang="fa-IR" dirty="0" err="1">
                <a:cs typeface="B Yekan" panose="00000400000000000000" pitchFamily="2" charset="-78"/>
              </a:rPr>
              <a:t>واضحی</a:t>
            </a:r>
            <a:r>
              <a:rPr lang="fa-IR" dirty="0">
                <a:cs typeface="B Yekan" panose="00000400000000000000" pitchFamily="2" charset="-78"/>
              </a:rPr>
              <a:t> در کسب و کارشان دارد.</a:t>
            </a:r>
          </a:p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کنترل ریسک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89" y="1690688"/>
            <a:ext cx="7672525" cy="448414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نمونه </a:t>
            </a:r>
            <a:r>
              <a:rPr lang="fa-IR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هایی</a:t>
            </a:r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از روش های کنترل ارزان قیمت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Yekan" panose="00000400000000000000" pitchFamily="2" charset="-78"/>
              </a:rPr>
              <a:t>در اینجا برخی از نمونه های روش های ارزان قیمت آورده می شود که به خصوص برای روی نظم و نظافت(شیوه 5 اس)، ارگونومی، ایمنی و روشنایی تاکید دارد.</a:t>
            </a:r>
            <a:endParaRPr lang="fa-IR" dirty="0">
              <a:cs typeface="B Yekan" panose="00000400000000000000" pitchFamily="2" charset="-78"/>
            </a:endParaRPr>
          </a:p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2" y="2676657"/>
            <a:ext cx="5964071" cy="363524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15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669173" y="2320682"/>
            <a:ext cx="3751576" cy="3008225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38200" y="2320683"/>
            <a:ext cx="3715965" cy="3008225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536857" y="2320683"/>
            <a:ext cx="2816943" cy="3013230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193602" y="995119"/>
            <a:ext cx="3503451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نظافت و تعمیر ابزارها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94907" y="933252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بر چسب زنی تابلوها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9701" y="933251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تهیه حفاظ ارزان قیمت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16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1956435"/>
            <a:ext cx="4891087" cy="3663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943379"/>
            <a:ext cx="4411980" cy="36766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19526" y="613211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پرکردن گودال های کف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17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19275" y="2100896"/>
            <a:ext cx="5424328" cy="32090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19275" y="775333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err="1" smtClean="0">
                <a:cs typeface="B Yekan" panose="00000400000000000000" pitchFamily="2" charset="-78"/>
              </a:rPr>
              <a:t>بازگذاشتن</a:t>
            </a:r>
            <a:r>
              <a:rPr lang="fa-IR" sz="3200" dirty="0" smtClean="0">
                <a:cs typeface="B Yekan" panose="00000400000000000000" pitchFamily="2" charset="-78"/>
              </a:rPr>
              <a:t> پنجره ها</a:t>
            </a:r>
            <a:endParaRPr lang="en-US" sz="3200" dirty="0">
              <a:cs typeface="B Yeka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716590" y="2100896"/>
            <a:ext cx="3229804" cy="32090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00879" y="775332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برچسب گذاری ظروف مواد شیمیایی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7634"/>
            <a:ext cx="10735101" cy="35945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38600" y="790726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اصلاح ساده جهت فن ها</a:t>
            </a:r>
            <a:endParaRPr lang="en-US" sz="32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94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فهرست مطالب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Yekan" panose="00000400000000000000" pitchFamily="2" charset="-78"/>
              </a:rPr>
              <a:t>تعریف صنایع کوچک</a:t>
            </a: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مشخصات صنایع کوچک</a:t>
            </a: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راهکارهای بهبود صنایع فوق</a:t>
            </a: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روش </a:t>
            </a:r>
            <a:r>
              <a:rPr lang="en-US" dirty="0" smtClean="0">
                <a:cs typeface="B Yekan" panose="00000400000000000000" pitchFamily="2" charset="-78"/>
              </a:rPr>
              <a:t>WISE</a:t>
            </a:r>
            <a:endParaRPr lang="fa-IR" dirty="0" smtClean="0">
              <a:cs typeface="B Yekan" panose="00000400000000000000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400" dirty="0" smtClean="0">
                <a:cs typeface="B Yekan" panose="00000400000000000000" pitchFamily="2" charset="-78"/>
              </a:rPr>
              <a:t>کلیات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400" dirty="0" smtClean="0">
                <a:cs typeface="B Yekan" panose="00000400000000000000" pitchFamily="2" charset="-78"/>
              </a:rPr>
              <a:t>نقاط قوت</a:t>
            </a:r>
            <a:endParaRPr lang="en-US" sz="2400" dirty="0" smtClean="0">
              <a:cs typeface="B Yekan" panose="00000400000000000000" pitchFamily="2" charset="-78"/>
            </a:endParaRP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نمونه های مصور کنترل ارزان قیمت</a:t>
            </a:r>
            <a:endParaRPr lang="en-US" dirty="0" smtClean="0">
              <a:cs typeface="B Yekan" panose="00000400000000000000" pitchFamily="2" charset="-78"/>
            </a:endParaRPr>
          </a:p>
          <a:p>
            <a:pPr algn="r" rtl="1"/>
            <a:endParaRPr lang="fa-IR" dirty="0" smtClean="0">
              <a:cs typeface="B Yekan" panose="00000400000000000000" pitchFamily="2" charset="-78"/>
            </a:endParaRPr>
          </a:p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65539" y="1261950"/>
            <a:ext cx="5760720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قراردادن مانع روی دستگاه مولد صدا</a:t>
            </a:r>
            <a:endParaRPr lang="en-US" sz="3200" dirty="0"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76661" y="2587513"/>
            <a:ext cx="6938476" cy="3042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lum bright="-20000" contrast="40000"/>
          </a:blip>
          <a:srcRect t="4831"/>
          <a:stretch>
            <a:fillRect/>
          </a:stretch>
        </p:blipFill>
        <p:spPr bwMode="auto">
          <a:xfrm>
            <a:off x="7998633" y="2587513"/>
            <a:ext cx="3446559" cy="30427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28560" y="1261950"/>
            <a:ext cx="39166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محصور کردن کامل دستگاه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38200" y="2154620"/>
            <a:ext cx="4872961" cy="34471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336460" y="2186703"/>
            <a:ext cx="4872961" cy="34471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25998" y="750133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کاشتن درخت برای تعدیل دما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92082" y="750132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قرار دادن مانع جلوی منابع گرما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21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333375" y="2141288"/>
            <a:ext cx="4872961" cy="34089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38200" y="2141289"/>
            <a:ext cx="4872961" cy="34089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36461" y="750133"/>
            <a:ext cx="4872961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دسته بندی الوار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5998" y="750133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چرخ دار کردن رخت آویز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22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38200" y="2219877"/>
            <a:ext cx="4872961" cy="34216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527652" y="2219877"/>
            <a:ext cx="4826148" cy="34266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09175" y="830346"/>
            <a:ext cx="4872961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دسته بندی ابزارها و پیچ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7764" y="830346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استفاده از فضای کنار میز کار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23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28162" y="2609335"/>
            <a:ext cx="4837597" cy="35997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45394" y="1283772"/>
            <a:ext cx="3503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خط کشی مسیرها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22812" y="1283771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تمیز بودن مسیرها</a:t>
            </a:r>
            <a:endParaRPr lang="en-US" sz="3200" dirty="0">
              <a:cs typeface="B Yeka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322813" y="2609335"/>
            <a:ext cx="4872961" cy="35997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35192" y="2223119"/>
            <a:ext cx="4233915" cy="33394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574739" y="2223120"/>
            <a:ext cx="4352341" cy="33394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65095" y="897557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تهیه جعبه کمک های اولیه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03738" y="897556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دستشویی جداگانه تمیز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25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565889" y="1828800"/>
            <a:ext cx="3166279" cy="42845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718024" y="428958"/>
            <a:ext cx="50969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دسترسی ساده به خاموش کننده</a:t>
            </a:r>
            <a:endParaRPr lang="en-US" sz="3200" dirty="0">
              <a:cs typeface="B Yeka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63" y="1828800"/>
            <a:ext cx="6188421" cy="42845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42802" y="413416"/>
            <a:ext cx="52338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یادگیری طرز کار خاموش کننده ها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26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38200" y="2629801"/>
            <a:ext cx="5513173" cy="33675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079" y="2629801"/>
            <a:ext cx="4863885" cy="33675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1171" y="1127125"/>
            <a:ext cx="4872961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ایجاد </a:t>
            </a:r>
            <a:r>
              <a:rPr lang="fa-IR" sz="3200" dirty="0" err="1" smtClean="0">
                <a:cs typeface="B Yekan" panose="00000400000000000000" pitchFamily="2" charset="-78"/>
              </a:rPr>
              <a:t>رمپ</a:t>
            </a:r>
            <a:r>
              <a:rPr lang="fa-IR" sz="3200" dirty="0" smtClean="0">
                <a:cs typeface="B Yekan" panose="00000400000000000000" pitchFamily="2" charset="-78"/>
              </a:rPr>
              <a:t> در یک سوی پله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21003" y="1172845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ایجاد فضای کافی برای پاها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27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220" y="987119"/>
            <a:ext cx="4872961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ایجاد دستگیره مناسب در بار</a:t>
            </a:r>
            <a:endParaRPr lang="en-US" sz="3200" dirty="0">
              <a:cs typeface="B Yek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480839" y="2334991"/>
            <a:ext cx="4898342" cy="31198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38200" y="2334991"/>
            <a:ext cx="5164828" cy="31198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1009428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ایجاد گودال جهت حذف ارتفاع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28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r="18363" b="10779"/>
          <a:stretch/>
        </p:blipFill>
        <p:spPr>
          <a:xfrm>
            <a:off x="1951464" y="2123119"/>
            <a:ext cx="3836020" cy="35305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03971" y="641438"/>
            <a:ext cx="57298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انجام بهترین </a:t>
            </a:r>
            <a:r>
              <a:rPr lang="fa-IR" sz="3200" dirty="0" err="1" smtClean="0">
                <a:cs typeface="B Yekan" panose="00000400000000000000" pitchFamily="2" charset="-78"/>
              </a:rPr>
              <a:t>تنظمیات</a:t>
            </a:r>
            <a:r>
              <a:rPr lang="fa-IR" sz="3200" dirty="0" smtClean="0">
                <a:cs typeface="B Yekan" panose="00000400000000000000" pitchFamily="2" charset="-78"/>
              </a:rPr>
              <a:t> ارگونومی برای ایستگاه کار رایانه بخش دفتری</a:t>
            </a:r>
            <a:endParaRPr lang="en-US" sz="3200" dirty="0">
              <a:cs typeface="B Yeka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8725" r="28413"/>
          <a:stretch/>
        </p:blipFill>
        <p:spPr>
          <a:xfrm>
            <a:off x="7593980" y="2118169"/>
            <a:ext cx="2910468" cy="3535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184280" y="792606"/>
            <a:ext cx="57298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تهیه محل استراحت آرنج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29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تعریف صنایع کوچک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526" y="1825625"/>
            <a:ext cx="5717274" cy="4351338"/>
          </a:xfrm>
        </p:spPr>
        <p:txBody>
          <a:bodyPr/>
          <a:lstStyle/>
          <a:p>
            <a:pPr algn="r" rtl="1"/>
            <a:r>
              <a:rPr lang="fa-IR" dirty="0" smtClean="0">
                <a:cs typeface="B Yekan" panose="00000400000000000000" pitchFamily="2" charset="-78"/>
              </a:rPr>
              <a:t>معمولاً </a:t>
            </a:r>
            <a:r>
              <a:rPr lang="fa-IR" dirty="0" err="1">
                <a:cs typeface="B Yekan" panose="00000400000000000000" pitchFamily="2" charset="-78"/>
              </a:rPr>
              <a:t>صنايع</a:t>
            </a:r>
            <a:r>
              <a:rPr lang="fa-IR" dirty="0">
                <a:cs typeface="B Yekan" panose="00000400000000000000" pitchFamily="2" charset="-78"/>
              </a:rPr>
              <a:t> با </a:t>
            </a:r>
            <a:r>
              <a:rPr lang="fa-IR" dirty="0" err="1">
                <a:cs typeface="B Yekan" panose="00000400000000000000" pitchFamily="2" charset="-78"/>
              </a:rPr>
              <a:t>كاركنان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زير</a:t>
            </a:r>
            <a:r>
              <a:rPr lang="fa-IR" dirty="0">
                <a:cs typeface="B Yekan" panose="00000400000000000000" pitchFamily="2" charset="-78"/>
              </a:rPr>
              <a:t> 25 نفر را </a:t>
            </a:r>
            <a:r>
              <a:rPr lang="fa-IR" dirty="0" err="1">
                <a:cs typeface="B Yekan" panose="00000400000000000000" pitchFamily="2" charset="-78"/>
              </a:rPr>
              <a:t>صنايع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كوچك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می‌نامند</a:t>
            </a:r>
            <a:r>
              <a:rPr lang="fa-IR" dirty="0" smtClean="0">
                <a:cs typeface="B Yekan" panose="00000400000000000000" pitchFamily="2" charset="-78"/>
              </a:rPr>
              <a:t>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2400" dirty="0" smtClean="0">
                <a:cs typeface="B Yekan" panose="00000400000000000000" pitchFamily="2" charset="-78"/>
              </a:rPr>
              <a:t>محدودیت‌ </a:t>
            </a:r>
            <a:r>
              <a:rPr lang="fa-IR" sz="2400" dirty="0" err="1" smtClean="0">
                <a:cs typeface="B Yekan" panose="00000400000000000000" pitchFamily="2" charset="-78"/>
              </a:rPr>
              <a:t>تعريف</a:t>
            </a:r>
            <a:r>
              <a:rPr lang="fa-IR" sz="2400" dirty="0" smtClean="0">
                <a:cs typeface="B Yekan" panose="00000400000000000000" pitchFamily="2" charset="-78"/>
              </a:rPr>
              <a:t> فوق: </a:t>
            </a:r>
            <a:r>
              <a:rPr lang="fa-IR" sz="2400" dirty="0" err="1" smtClean="0">
                <a:cs typeface="B Yekan" panose="00000400000000000000" pitchFamily="2" charset="-78"/>
              </a:rPr>
              <a:t>ميزانهای</a:t>
            </a:r>
            <a:r>
              <a:rPr lang="fa-IR" sz="2400" dirty="0" smtClean="0">
                <a:cs typeface="B Yekan" panose="00000400000000000000" pitchFamily="2" charset="-78"/>
              </a:rPr>
              <a:t> متفاوت </a:t>
            </a:r>
            <a:r>
              <a:rPr lang="fa-IR" sz="2400" dirty="0" err="1" smtClean="0">
                <a:cs typeface="B Yekan" panose="00000400000000000000" pitchFamily="2" charset="-78"/>
              </a:rPr>
              <a:t>سرمايه</a:t>
            </a:r>
            <a:r>
              <a:rPr lang="fa-IR" sz="2400" dirty="0" smtClean="0">
                <a:cs typeface="B Yekan" panose="00000400000000000000" pitchFamily="2" charset="-78"/>
              </a:rPr>
              <a:t>، </a:t>
            </a:r>
            <a:r>
              <a:rPr lang="fa-IR" sz="2400" dirty="0">
                <a:cs typeface="B Yekan" panose="00000400000000000000" pitchFamily="2" charset="-78"/>
              </a:rPr>
              <a:t>سطح </a:t>
            </a:r>
            <a:r>
              <a:rPr lang="fa-IR" sz="2400" dirty="0" err="1">
                <a:cs typeface="B Yekan" panose="00000400000000000000" pitchFamily="2" charset="-78"/>
              </a:rPr>
              <a:t>تكنولو‍ژي</a:t>
            </a:r>
            <a:r>
              <a:rPr lang="fa-IR" sz="2400" dirty="0">
                <a:cs typeface="B Yekan" panose="00000400000000000000" pitchFamily="2" charset="-78"/>
              </a:rPr>
              <a:t>، </a:t>
            </a:r>
            <a:r>
              <a:rPr lang="fa-IR" sz="2400" dirty="0" err="1">
                <a:cs typeface="B Yekan" panose="00000400000000000000" pitchFamily="2" charset="-78"/>
              </a:rPr>
              <a:t>ميزان</a:t>
            </a:r>
            <a:r>
              <a:rPr lang="fa-IR" sz="2400" dirty="0">
                <a:cs typeface="B Yekan" panose="00000400000000000000" pitchFamily="2" charset="-78"/>
              </a:rPr>
              <a:t> تخصص مديران و آموزش </a:t>
            </a:r>
            <a:r>
              <a:rPr lang="fa-IR" sz="2400" dirty="0" err="1" smtClean="0">
                <a:cs typeface="B Yekan" panose="00000400000000000000" pitchFamily="2" charset="-78"/>
              </a:rPr>
              <a:t>كارگران</a:t>
            </a:r>
            <a:endParaRPr lang="fa-IR" sz="2400" dirty="0" smtClean="0">
              <a:cs typeface="B Yek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8" r="11388"/>
          <a:stretch/>
        </p:blipFill>
        <p:spPr>
          <a:xfrm>
            <a:off x="0" y="0"/>
            <a:ext cx="5158854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1818486" y="3313722"/>
            <a:ext cx="6857997" cy="230558"/>
          </a:xfrm>
          <a:prstGeom prst="rect">
            <a:avLst/>
          </a:prstGeom>
          <a:solidFill>
            <a:srgbClr val="00B0F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597490" y="2132343"/>
            <a:ext cx="4622612" cy="34089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38200" y="2132342"/>
            <a:ext cx="4923721" cy="34089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56273" y="782219"/>
            <a:ext cx="4872961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افزایش ارتفاع با </a:t>
            </a:r>
            <a:r>
              <a:rPr lang="fa-IR" sz="3200" dirty="0" err="1" smtClean="0">
                <a:cs typeface="B Yekan" panose="00000400000000000000" pitchFamily="2" charset="-78"/>
              </a:rPr>
              <a:t>سکو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2918" y="782219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استفاده از صندلی استراحت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30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656839" y="1828801"/>
            <a:ext cx="3592320" cy="43040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16518" y="503236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استفاده از ثابت کننده ها</a:t>
            </a:r>
            <a:endParaRPr lang="en-US" sz="3200" dirty="0">
              <a:cs typeface="B Yeka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1" y="1828800"/>
            <a:ext cx="5675507" cy="42675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45063" y="503237"/>
            <a:ext cx="4872961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انجام یکباره </a:t>
            </a:r>
            <a:r>
              <a:rPr lang="fa-IR" sz="3200" dirty="0" err="1" smtClean="0">
                <a:cs typeface="B Yekan" panose="00000400000000000000" pitchFamily="2" charset="-78"/>
              </a:rPr>
              <a:t>سوراخکاری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31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430079" y="2491558"/>
            <a:ext cx="4923721" cy="34089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38200" y="2491558"/>
            <a:ext cx="4923721" cy="34598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70376" y="693987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کمک گرفتن در حمل بار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5599" y="693986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استفاده از چرخ دستی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32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52" r="7577"/>
          <a:stretch/>
        </p:blipFill>
        <p:spPr>
          <a:xfrm>
            <a:off x="8107680" y="2019549"/>
            <a:ext cx="3200400" cy="38431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302" y="2019550"/>
            <a:ext cx="3098819" cy="38431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33442" y="693987"/>
            <a:ext cx="4872961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تمیز کردن </a:t>
            </a:r>
            <a:r>
              <a:rPr lang="fa-IR" sz="3200" dirty="0" err="1" smtClean="0">
                <a:cs typeface="B Yekan" panose="00000400000000000000" pitchFamily="2" charset="-78"/>
              </a:rPr>
              <a:t>لامپها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0376" y="693987"/>
            <a:ext cx="4872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نور و حفاظ مسیرها و راه پله</a:t>
            </a:r>
            <a:endParaRPr lang="en-US" sz="3200" dirty="0"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9948"/>
          <a:stretch/>
        </p:blipFill>
        <p:spPr>
          <a:xfrm>
            <a:off x="4551047" y="2019549"/>
            <a:ext cx="3336437" cy="38431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33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091945" y="2580592"/>
            <a:ext cx="3471008" cy="26935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790928" y="2580593"/>
            <a:ext cx="3812119" cy="26935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25754" y="1400667"/>
            <a:ext cx="3514529" cy="1363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روشنایی موضعی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11779" y="1141315"/>
            <a:ext cx="4135200" cy="1622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استفاده از نور و هوای سقفی</a:t>
            </a:r>
            <a:endParaRPr lang="en-US" sz="3200" dirty="0">
              <a:cs typeface="B Yekan" panose="00000400000000000000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190458"/>
              </p:ext>
            </p:extLst>
          </p:nvPr>
        </p:nvGraphicFramePr>
        <p:xfrm>
          <a:off x="8803084" y="2580592"/>
          <a:ext cx="2323507" cy="2693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5" imgW="645840" imgH="758880" progId="">
                  <p:embed/>
                </p:oleObj>
              </mc:Choice>
              <mc:Fallback>
                <p:oleObj r:id="rId5" imgW="645840" imgH="758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03084" y="2580592"/>
                        <a:ext cx="2323507" cy="2693584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8217369" y="1400667"/>
            <a:ext cx="3514529" cy="1363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dirty="0" smtClean="0">
                <a:cs typeface="B Yekan" panose="00000400000000000000" pitchFamily="2" charset="-78"/>
              </a:rPr>
              <a:t>ایجاد </a:t>
            </a:r>
            <a:r>
              <a:rPr lang="fa-IR" sz="3200" dirty="0" err="1" smtClean="0">
                <a:cs typeface="B Yekan" panose="00000400000000000000" pitchFamily="2" charset="-78"/>
              </a:rPr>
              <a:t>کنتراست</a:t>
            </a:r>
            <a:endParaRPr lang="en-US" sz="3200" dirty="0">
              <a:cs typeface="B Yeka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34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97" y="3483905"/>
            <a:ext cx="1999892" cy="196732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59895" y="5792422"/>
            <a:ext cx="2554096" cy="5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en-US" dirty="0" smtClean="0">
                <a:cs typeface="B Yekan" panose="00000400000000000000" pitchFamily="2" charset="-78"/>
                <a:hlinkClick r:id="rId3"/>
              </a:rPr>
              <a:t>www.asahse.ir</a:t>
            </a:r>
            <a:endParaRPr lang="en-US" dirty="0" smtClean="0">
              <a:cs typeface="B Yekan" panose="00000400000000000000" pitchFamily="2" charset="-78"/>
            </a:endParaRPr>
          </a:p>
          <a:p>
            <a:pPr marL="0" indent="0" algn="ctr" rtl="1">
              <a:buFont typeface="Arial" panose="020B0604020202020204" pitchFamily="34" charset="0"/>
              <a:buNone/>
            </a:pPr>
            <a:endParaRPr lang="fa-IR" dirty="0" smtClean="0">
              <a:cs typeface="B Yekan" panose="000004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79143" y="939240"/>
            <a:ext cx="10515600" cy="330593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پایان</a:t>
            </a:r>
          </a:p>
          <a:p>
            <a:pPr marL="0" indent="0" algn="ctr" rtl="1">
              <a:buNone/>
            </a:pPr>
            <a:r>
              <a:rPr lang="fa-IR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با سپاس فراوان</a:t>
            </a:r>
            <a:endParaRPr lang="en-US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352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مشخصات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Yekan" panose="00000400000000000000" pitchFamily="2" charset="-78"/>
              </a:rPr>
              <a:t>اندازه </a:t>
            </a:r>
            <a:r>
              <a:rPr lang="fa-IR" dirty="0">
                <a:cs typeface="B Yekan" panose="00000400000000000000" pitchFamily="2" charset="-78"/>
              </a:rPr>
              <a:t>این صنایع آنقدر </a:t>
            </a:r>
            <a:r>
              <a:rPr lang="fa-IR" dirty="0" err="1">
                <a:cs typeface="B Yekan" panose="00000400000000000000" pitchFamily="2" charset="-78"/>
              </a:rPr>
              <a:t>نيست</a:t>
            </a:r>
            <a:r>
              <a:rPr lang="fa-IR" dirty="0">
                <a:cs typeface="B Yekan" panose="00000400000000000000" pitchFamily="2" charset="-78"/>
              </a:rPr>
              <a:t> كه </a:t>
            </a:r>
            <a:r>
              <a:rPr lang="fa-IR" dirty="0" err="1">
                <a:cs typeface="B Yekan" panose="00000400000000000000" pitchFamily="2" charset="-78"/>
              </a:rPr>
              <a:t>يك</a:t>
            </a:r>
            <a:r>
              <a:rPr lang="fa-IR" dirty="0">
                <a:cs typeface="B Yekan" panose="00000400000000000000" pitchFamily="2" charset="-78"/>
              </a:rPr>
              <a:t> متخصّص بهداشت حرفه­ای تمام وقت جذب </a:t>
            </a:r>
            <a:r>
              <a:rPr lang="fa-IR" dirty="0" smtClean="0">
                <a:cs typeface="B Yekan" panose="00000400000000000000" pitchFamily="2" charset="-78"/>
              </a:rPr>
              <a:t>کنند.</a:t>
            </a:r>
          </a:p>
          <a:p>
            <a:pPr algn="just" rtl="1"/>
            <a:r>
              <a:rPr lang="fa-IR" dirty="0" smtClean="0">
                <a:cs typeface="B Yekan" panose="00000400000000000000" pitchFamily="2" charset="-78"/>
              </a:rPr>
              <a:t>معمولاً </a:t>
            </a:r>
            <a:r>
              <a:rPr lang="fa-IR" dirty="0">
                <a:cs typeface="B Yekan" panose="00000400000000000000" pitchFamily="2" charset="-78"/>
              </a:rPr>
              <a:t>مديريت اين </a:t>
            </a:r>
            <a:r>
              <a:rPr lang="fa-IR" dirty="0" err="1">
                <a:cs typeface="B Yekan" panose="00000400000000000000" pitchFamily="2" charset="-78"/>
              </a:rPr>
              <a:t>صنايع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كم</a:t>
            </a:r>
            <a:r>
              <a:rPr lang="fa-IR" dirty="0">
                <a:cs typeface="B Yekan" panose="00000400000000000000" pitchFamily="2" charset="-78"/>
              </a:rPr>
              <a:t> سواد </a:t>
            </a:r>
            <a:r>
              <a:rPr lang="fa-IR" dirty="0" err="1">
                <a:cs typeface="B Yekan" panose="00000400000000000000" pitchFamily="2" charset="-78"/>
              </a:rPr>
              <a:t>ترند</a:t>
            </a:r>
            <a:r>
              <a:rPr lang="fa-IR" dirty="0">
                <a:cs typeface="B Yekan" panose="00000400000000000000" pitchFamily="2" charset="-78"/>
              </a:rPr>
              <a:t> و در </a:t>
            </a:r>
            <a:r>
              <a:rPr lang="fa-IR" dirty="0" err="1" smtClean="0">
                <a:cs typeface="B Yekan" panose="00000400000000000000" pitchFamily="2" charset="-78"/>
              </a:rPr>
              <a:t>زمينه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smtClean="0">
                <a:cs typeface="B Yekan" panose="00000400000000000000" pitchFamily="2" charset="-78"/>
              </a:rPr>
              <a:t>ایمنی و بهداشت کار </a:t>
            </a:r>
            <a:r>
              <a:rPr lang="fa-IR" dirty="0" err="1" smtClean="0">
                <a:cs typeface="B Yekan" panose="00000400000000000000" pitchFamily="2" charset="-78"/>
              </a:rPr>
              <a:t>يا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چيزي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نمی‌دانند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يا</a:t>
            </a:r>
            <a:r>
              <a:rPr lang="fa-IR" dirty="0">
                <a:cs typeface="B Yekan" panose="00000400000000000000" pitchFamily="2" charset="-78"/>
              </a:rPr>
              <a:t> در اين مورد وقت </a:t>
            </a:r>
            <a:r>
              <a:rPr lang="fa-IR" dirty="0" err="1" smtClean="0">
                <a:cs typeface="B Yekan" panose="00000400000000000000" pitchFamily="2" charset="-78"/>
              </a:rPr>
              <a:t>نمی‌گذارند</a:t>
            </a:r>
            <a:r>
              <a:rPr lang="en-US" dirty="0" smtClean="0">
                <a:cs typeface="B Yekan" panose="00000400000000000000" pitchFamily="2" charset="-78"/>
              </a:rPr>
              <a:t>.</a:t>
            </a:r>
            <a:endParaRPr lang="fa-IR" dirty="0" smtClean="0">
              <a:cs typeface="B Yekan" panose="00000400000000000000" pitchFamily="2" charset="-78"/>
            </a:endParaRPr>
          </a:p>
          <a:p>
            <a:pPr algn="just" rtl="1"/>
            <a:r>
              <a:rPr lang="fa-IR" dirty="0" err="1" smtClean="0">
                <a:cs typeface="B Yekan" panose="00000400000000000000" pitchFamily="2" charset="-78"/>
              </a:rPr>
              <a:t>فضاي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فيزيكي</a:t>
            </a:r>
            <a:r>
              <a:rPr lang="fa-IR" dirty="0">
                <a:cs typeface="B Yekan" panose="00000400000000000000" pitchFamily="2" charset="-78"/>
              </a:rPr>
              <a:t> اين </a:t>
            </a:r>
            <a:r>
              <a:rPr lang="fa-IR" dirty="0" err="1">
                <a:cs typeface="B Yekan" panose="00000400000000000000" pitchFamily="2" charset="-78"/>
              </a:rPr>
              <a:t>صنايع</a:t>
            </a:r>
            <a:r>
              <a:rPr lang="fa-IR" dirty="0">
                <a:cs typeface="B Yekan" panose="00000400000000000000" pitchFamily="2" charset="-78"/>
              </a:rPr>
              <a:t> معمولاً نسبت به </a:t>
            </a:r>
            <a:r>
              <a:rPr lang="fa-IR" dirty="0" err="1">
                <a:cs typeface="B Yekan" panose="00000400000000000000" pitchFamily="2" charset="-78"/>
              </a:rPr>
              <a:t>صنايع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smtClean="0">
                <a:cs typeface="B Yekan" panose="00000400000000000000" pitchFamily="2" charset="-78"/>
              </a:rPr>
              <a:t>بزرگ چندان مطلوب نیست. 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مشخصات(ادامه)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Yekan" panose="00000400000000000000" pitchFamily="2" charset="-78"/>
              </a:rPr>
              <a:t>معمولاً </a:t>
            </a:r>
            <a:r>
              <a:rPr lang="fa-IR" dirty="0">
                <a:cs typeface="B Yekan" panose="00000400000000000000" pitchFamily="2" charset="-78"/>
              </a:rPr>
              <a:t>به </a:t>
            </a:r>
            <a:r>
              <a:rPr lang="fa-IR" dirty="0" err="1">
                <a:cs typeface="B Yekan" panose="00000400000000000000" pitchFamily="2" charset="-78"/>
              </a:rPr>
              <a:t>كارگران</a:t>
            </a:r>
            <a:r>
              <a:rPr lang="fa-IR" dirty="0">
                <a:cs typeface="B Yekan" panose="00000400000000000000" pitchFamily="2" charset="-78"/>
              </a:rPr>
              <a:t> دستمزدهای </a:t>
            </a:r>
            <a:r>
              <a:rPr lang="fa-IR" dirty="0" err="1">
                <a:cs typeface="B Yekan" panose="00000400000000000000" pitchFamily="2" charset="-78"/>
              </a:rPr>
              <a:t>كمتري</a:t>
            </a:r>
            <a:r>
              <a:rPr lang="fa-IR" dirty="0">
                <a:cs typeface="B Yekan" panose="00000400000000000000" pitchFamily="2" charset="-78"/>
              </a:rPr>
              <a:t> پرداخت </a:t>
            </a:r>
            <a:r>
              <a:rPr lang="fa-IR" dirty="0" err="1" smtClean="0">
                <a:cs typeface="B Yekan" panose="00000400000000000000" pitchFamily="2" charset="-78"/>
              </a:rPr>
              <a:t>می‌شود</a:t>
            </a:r>
            <a:r>
              <a:rPr lang="fa-IR" dirty="0" smtClean="0">
                <a:cs typeface="B Yekan" panose="00000400000000000000" pitchFamily="2" charset="-78"/>
              </a:rPr>
              <a:t>.</a:t>
            </a:r>
          </a:p>
          <a:p>
            <a:pPr algn="just" rtl="1"/>
            <a:r>
              <a:rPr lang="fa-IR" dirty="0" smtClean="0">
                <a:cs typeface="B Yekan" panose="00000400000000000000" pitchFamily="2" charset="-78"/>
              </a:rPr>
              <a:t>از </a:t>
            </a:r>
            <a:r>
              <a:rPr lang="fa-IR" dirty="0">
                <a:cs typeface="B Yekan" panose="00000400000000000000" pitchFamily="2" charset="-78"/>
              </a:rPr>
              <a:t>نظر </a:t>
            </a:r>
            <a:r>
              <a:rPr lang="fa-IR" dirty="0" err="1">
                <a:cs typeface="B Yekan" panose="00000400000000000000" pitchFamily="2" charset="-78"/>
              </a:rPr>
              <a:t>وضعيت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بهداشتي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نيز</a:t>
            </a:r>
            <a:r>
              <a:rPr lang="fa-IR" dirty="0">
                <a:cs typeface="B Yekan" panose="00000400000000000000" pitchFamily="2" charset="-78"/>
              </a:rPr>
              <a:t> در مرتبه </a:t>
            </a:r>
            <a:r>
              <a:rPr lang="fa-IR" dirty="0" err="1">
                <a:cs typeface="B Yekan" panose="00000400000000000000" pitchFamily="2" charset="-78"/>
              </a:rPr>
              <a:t>پایین‌تری</a:t>
            </a:r>
            <a:r>
              <a:rPr lang="fa-IR" dirty="0">
                <a:cs typeface="B Yekan" panose="00000400000000000000" pitchFamily="2" charset="-78"/>
              </a:rPr>
              <a:t> قرار دارند؛ </a:t>
            </a:r>
            <a:endParaRPr lang="en-US" dirty="0" smtClean="0">
              <a:cs typeface="B Yekan" panose="00000400000000000000" pitchFamily="2" charset="-78"/>
            </a:endParaRPr>
          </a:p>
          <a:p>
            <a:pPr algn="just" rtl="1"/>
            <a:r>
              <a:rPr lang="fa-IR" dirty="0" err="1" smtClean="0">
                <a:cs typeface="B Yekan" panose="00000400000000000000" pitchFamily="2" charset="-78"/>
              </a:rPr>
              <a:t>کارگرانشان</a:t>
            </a:r>
            <a:r>
              <a:rPr lang="fa-IR" dirty="0" smtClean="0">
                <a:cs typeface="B Yekan" panose="00000400000000000000" pitchFamily="2" charset="-78"/>
              </a:rPr>
              <a:t> معمولاً </a:t>
            </a:r>
            <a:r>
              <a:rPr lang="fa-IR" dirty="0" err="1" smtClean="0">
                <a:cs typeface="B Yekan" panose="00000400000000000000" pitchFamily="2" charset="-78"/>
              </a:rPr>
              <a:t>جاي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ديگري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نمی‌توانند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كار </a:t>
            </a:r>
            <a:r>
              <a:rPr lang="fa-IR" dirty="0" err="1">
                <a:cs typeface="B Yekan" panose="00000400000000000000" pitchFamily="2" charset="-78"/>
              </a:rPr>
              <a:t>گير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بياورند</a:t>
            </a:r>
            <a:r>
              <a:rPr lang="fa-IR" dirty="0" smtClean="0">
                <a:cs typeface="B Yekan" panose="00000400000000000000" pitchFamily="2" charset="-78"/>
              </a:rPr>
              <a:t>. </a:t>
            </a:r>
          </a:p>
          <a:p>
            <a:pPr algn="just" rtl="1"/>
            <a:r>
              <a:rPr lang="fa-IR" dirty="0" err="1" smtClean="0">
                <a:cs typeface="B Yekan" panose="00000400000000000000" pitchFamily="2" charset="-78"/>
              </a:rPr>
              <a:t>كارگران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جوان تر كه اين </a:t>
            </a:r>
            <a:r>
              <a:rPr lang="fa-IR" dirty="0" err="1">
                <a:cs typeface="B Yekan" panose="00000400000000000000" pitchFamily="2" charset="-78"/>
              </a:rPr>
              <a:t>امكان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براي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آن‌ها</a:t>
            </a:r>
            <a:r>
              <a:rPr lang="fa-IR" dirty="0">
                <a:cs typeface="B Yekan" panose="00000400000000000000" pitchFamily="2" charset="-78"/>
              </a:rPr>
              <a:t> وجود دارد مرتب كار عوض </a:t>
            </a:r>
            <a:r>
              <a:rPr lang="fa-IR" dirty="0" err="1">
                <a:cs typeface="B Yekan" panose="00000400000000000000" pitchFamily="2" charset="-78"/>
              </a:rPr>
              <a:t>می‌کنند</a:t>
            </a:r>
            <a:r>
              <a:rPr lang="fa-IR" dirty="0">
                <a:cs typeface="B Yekan" panose="00000400000000000000" pitchFamily="2" charset="-78"/>
              </a:rPr>
              <a:t> و در </a:t>
            </a:r>
            <a:r>
              <a:rPr lang="fa-IR" dirty="0" err="1">
                <a:cs typeface="B Yekan" panose="00000400000000000000" pitchFamily="2" charset="-78"/>
              </a:rPr>
              <a:t>نتيجه</a:t>
            </a:r>
            <a:r>
              <a:rPr lang="fa-IR" dirty="0">
                <a:cs typeface="B Yekan" panose="00000400000000000000" pitchFamily="2" charset="-78"/>
              </a:rPr>
              <a:t> مرتب </a:t>
            </a:r>
            <a:r>
              <a:rPr lang="fa-IR" dirty="0" err="1">
                <a:cs typeface="B Yekan" panose="00000400000000000000" pitchFamily="2" charset="-78"/>
              </a:rPr>
              <a:t>كارگري</a:t>
            </a:r>
            <a:r>
              <a:rPr lang="fa-IR" dirty="0">
                <a:cs typeface="B Yekan" panose="00000400000000000000" pitchFamily="2" charset="-78"/>
              </a:rPr>
              <a:t> تازه كار قلمداد شده و </a:t>
            </a:r>
            <a:r>
              <a:rPr lang="fa-IR" dirty="0" err="1">
                <a:cs typeface="B Yekan" panose="00000400000000000000" pitchFamily="2" charset="-78"/>
              </a:rPr>
              <a:t>مشكلات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ايمني</a:t>
            </a:r>
            <a:r>
              <a:rPr lang="fa-IR" dirty="0">
                <a:cs typeface="B Yekan" panose="00000400000000000000" pitchFamily="2" charset="-78"/>
              </a:rPr>
              <a:t> و </a:t>
            </a:r>
            <a:r>
              <a:rPr lang="fa-IR" dirty="0" err="1">
                <a:cs typeface="B Yekan" panose="00000400000000000000" pitchFamily="2" charset="-78"/>
              </a:rPr>
              <a:t>بهداشتي</a:t>
            </a:r>
            <a:r>
              <a:rPr lang="fa-IR" dirty="0">
                <a:cs typeface="B Yekan" panose="00000400000000000000" pitchFamily="2" charset="-78"/>
              </a:rPr>
              <a:t> خاص خود را خواهند داشت. 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مشخصات(ادامه)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Yekan" panose="00000400000000000000" pitchFamily="2" charset="-78"/>
              </a:rPr>
              <a:t>بازرسان </a:t>
            </a:r>
            <a:r>
              <a:rPr lang="fa-IR" dirty="0" err="1">
                <a:cs typeface="B Yekan" panose="00000400000000000000" pitchFamily="2" charset="-78"/>
              </a:rPr>
              <a:t>محیط‌های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كاري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نيز</a:t>
            </a:r>
            <a:r>
              <a:rPr lang="fa-IR" dirty="0">
                <a:cs typeface="B Yekan" panose="00000400000000000000" pitchFamily="2" charset="-78"/>
              </a:rPr>
              <a:t> معمولاً در </a:t>
            </a:r>
            <a:r>
              <a:rPr lang="fa-IR" dirty="0" err="1">
                <a:cs typeface="B Yekan" panose="00000400000000000000" pitchFamily="2" charset="-78"/>
              </a:rPr>
              <a:t>می‌یابند</a:t>
            </a:r>
            <a:r>
              <a:rPr lang="fa-IR" dirty="0">
                <a:cs typeface="B Yekan" panose="00000400000000000000" pitchFamily="2" charset="-78"/>
              </a:rPr>
              <a:t> كه </a:t>
            </a:r>
            <a:r>
              <a:rPr lang="fa-IR" dirty="0" err="1">
                <a:cs typeface="B Yekan" panose="00000400000000000000" pitchFamily="2" charset="-78"/>
              </a:rPr>
              <a:t>بازرسي</a:t>
            </a:r>
            <a:r>
              <a:rPr lang="fa-IR" dirty="0">
                <a:cs typeface="B Yekan" panose="00000400000000000000" pitchFamily="2" charset="-78"/>
              </a:rPr>
              <a:t> از </a:t>
            </a:r>
            <a:r>
              <a:rPr lang="fa-IR" dirty="0" err="1">
                <a:cs typeface="B Yekan" panose="00000400000000000000" pitchFamily="2" charset="-78"/>
              </a:rPr>
              <a:t>صنايع</a:t>
            </a:r>
            <a:r>
              <a:rPr lang="fa-IR" dirty="0">
                <a:cs typeface="B Yekan" panose="00000400000000000000" pitchFamily="2" charset="-78"/>
              </a:rPr>
              <a:t> بزرگ </a:t>
            </a:r>
            <a:r>
              <a:rPr lang="fa-IR" dirty="0" err="1">
                <a:cs typeface="B Yekan" panose="00000400000000000000" pitchFamily="2" charset="-78"/>
              </a:rPr>
              <a:t>آسان‌تر</a:t>
            </a:r>
            <a:r>
              <a:rPr lang="fa-IR" dirty="0">
                <a:cs typeface="B Yekan" panose="00000400000000000000" pitchFamily="2" charset="-78"/>
              </a:rPr>
              <a:t> است و جلب </a:t>
            </a:r>
            <a:r>
              <a:rPr lang="fa-IR" dirty="0" err="1">
                <a:cs typeface="B Yekan" panose="00000400000000000000" pitchFamily="2" charset="-78"/>
              </a:rPr>
              <a:t>همكاري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آن‌ها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نيز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آسان‌تر</a:t>
            </a:r>
            <a:r>
              <a:rPr lang="fa-IR" dirty="0">
                <a:cs typeface="B Yekan" panose="00000400000000000000" pitchFamily="2" charset="-78"/>
              </a:rPr>
              <a:t> است</a:t>
            </a:r>
            <a:r>
              <a:rPr lang="fa-IR" dirty="0" smtClean="0">
                <a:cs typeface="B Yekan" panose="00000400000000000000" pitchFamily="2" charset="-78"/>
              </a:rPr>
              <a:t>.</a:t>
            </a:r>
          </a:p>
          <a:p>
            <a:pPr algn="just" rtl="1"/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صنايع</a:t>
            </a:r>
            <a:r>
              <a:rPr lang="fa-IR" dirty="0">
                <a:cs typeface="B Yekan" panose="00000400000000000000" pitchFamily="2" charset="-78"/>
              </a:rPr>
              <a:t> بزرگ </a:t>
            </a:r>
            <a:r>
              <a:rPr lang="fa-IR" dirty="0" err="1">
                <a:cs typeface="B Yekan" panose="00000400000000000000" pitchFamily="2" charset="-78"/>
              </a:rPr>
              <a:t>همچنين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وجهه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اجتماعي</a:t>
            </a:r>
            <a:r>
              <a:rPr lang="fa-IR" dirty="0">
                <a:cs typeface="B Yekan" panose="00000400000000000000" pitchFamily="2" charset="-78"/>
              </a:rPr>
              <a:t> دارند و </a:t>
            </a:r>
            <a:r>
              <a:rPr lang="fa-IR" dirty="0" err="1">
                <a:cs typeface="B Yekan" panose="00000400000000000000" pitchFamily="2" charset="-78"/>
              </a:rPr>
              <a:t>نمی‌خواهند</a:t>
            </a:r>
            <a:r>
              <a:rPr lang="fa-IR" dirty="0">
                <a:cs typeface="B Yekan" panose="00000400000000000000" pitchFamily="2" charset="-78"/>
              </a:rPr>
              <a:t> به خاطر </a:t>
            </a:r>
            <a:r>
              <a:rPr lang="fa-IR" dirty="0" err="1">
                <a:cs typeface="B Yekan" panose="00000400000000000000" pitchFamily="2" charset="-78"/>
              </a:rPr>
              <a:t>مشكلات</a:t>
            </a:r>
            <a:r>
              <a:rPr lang="fa-IR" dirty="0">
                <a:cs typeface="B Yekan" panose="00000400000000000000" pitchFamily="2" charset="-78"/>
              </a:rPr>
              <a:t> بهداشت حرفه اي </a:t>
            </a:r>
            <a:r>
              <a:rPr lang="fa-IR" dirty="0" err="1">
                <a:cs typeface="B Yekan" panose="00000400000000000000" pitchFamily="2" charset="-78"/>
              </a:rPr>
              <a:t>يا</a:t>
            </a:r>
            <a:r>
              <a:rPr lang="fa-IR" dirty="0">
                <a:cs typeface="B Yekan" panose="00000400000000000000" pitchFamily="2" charset="-78"/>
              </a:rPr>
              <a:t> داشتن حوادث اين </a:t>
            </a:r>
            <a:r>
              <a:rPr lang="fa-IR" dirty="0" err="1">
                <a:cs typeface="B Yekan" panose="00000400000000000000" pitchFamily="2" charset="-78"/>
              </a:rPr>
              <a:t>وجهه</a:t>
            </a:r>
            <a:r>
              <a:rPr lang="fa-IR" dirty="0">
                <a:cs typeface="B Yekan" panose="00000400000000000000" pitchFamily="2" charset="-78"/>
              </a:rPr>
              <a:t> را از دست بدهند و در </a:t>
            </a:r>
            <a:r>
              <a:rPr lang="fa-IR" dirty="0" err="1">
                <a:cs typeface="B Yekan" panose="00000400000000000000" pitchFamily="2" charset="-78"/>
              </a:rPr>
              <a:t>نتيجه</a:t>
            </a:r>
            <a:r>
              <a:rPr lang="fa-IR" dirty="0">
                <a:cs typeface="B Yekan" panose="00000400000000000000" pitchFamily="2" charset="-78"/>
              </a:rPr>
              <a:t> در اين امور وقت و پول </a:t>
            </a:r>
            <a:r>
              <a:rPr lang="fa-IR" dirty="0" err="1">
                <a:cs typeface="B Yekan" panose="00000400000000000000" pitchFamily="2" charset="-78"/>
              </a:rPr>
              <a:t>بيشتري</a:t>
            </a:r>
            <a:r>
              <a:rPr lang="fa-IR" dirty="0">
                <a:cs typeface="B Yekan" panose="00000400000000000000" pitchFamily="2" charset="-78"/>
              </a:rPr>
              <a:t> را صرف </a:t>
            </a:r>
            <a:r>
              <a:rPr lang="fa-IR" dirty="0" err="1">
                <a:cs typeface="B Yekan" panose="00000400000000000000" pitchFamily="2" charset="-78"/>
              </a:rPr>
              <a:t>می‌کنند</a:t>
            </a:r>
            <a:r>
              <a:rPr lang="fa-IR" dirty="0">
                <a:cs typeface="B Yekan" panose="00000400000000000000" pitchFamily="2" charset="-78"/>
              </a:rPr>
              <a:t> به طوری که </a:t>
            </a:r>
            <a:r>
              <a:rPr lang="fa-IR" dirty="0" err="1">
                <a:cs typeface="B Yekan" panose="00000400000000000000" pitchFamily="2" charset="-78"/>
              </a:rPr>
              <a:t>سيستم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ايمني</a:t>
            </a:r>
            <a:r>
              <a:rPr lang="fa-IR" dirty="0">
                <a:cs typeface="B Yekan" panose="00000400000000000000" pitchFamily="2" charset="-78"/>
              </a:rPr>
              <a:t> و بهداشت جز </a:t>
            </a:r>
            <a:r>
              <a:rPr lang="fa-IR" dirty="0" err="1">
                <a:cs typeface="B Yekan" panose="00000400000000000000" pitchFamily="2" charset="-78"/>
              </a:rPr>
              <a:t>جدانشدني</a:t>
            </a:r>
            <a:r>
              <a:rPr lang="fa-IR" dirty="0">
                <a:cs typeface="B Yekan" panose="00000400000000000000" pitchFamily="2" charset="-78"/>
              </a:rPr>
              <a:t> اين </a:t>
            </a:r>
            <a:r>
              <a:rPr lang="fa-IR" dirty="0" err="1">
                <a:cs typeface="B Yekan" panose="00000400000000000000" pitchFamily="2" charset="-78"/>
              </a:rPr>
              <a:t>صنايع</a:t>
            </a:r>
            <a:r>
              <a:rPr lang="fa-IR" dirty="0">
                <a:cs typeface="B Yekan" panose="00000400000000000000" pitchFamily="2" charset="-78"/>
              </a:rPr>
              <a:t> است. اين در حالی است كه در </a:t>
            </a:r>
            <a:r>
              <a:rPr lang="fa-IR" dirty="0" err="1">
                <a:cs typeface="B Yekan" panose="00000400000000000000" pitchFamily="2" charset="-78"/>
              </a:rPr>
              <a:t>صنايع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كوچك</a:t>
            </a:r>
            <a:r>
              <a:rPr lang="fa-IR" dirty="0">
                <a:cs typeface="B Yekan" panose="00000400000000000000" pitchFamily="2" charset="-78"/>
              </a:rPr>
              <a:t> اين </a:t>
            </a:r>
            <a:r>
              <a:rPr lang="fa-IR" dirty="0" err="1">
                <a:cs typeface="B Yekan" panose="00000400000000000000" pitchFamily="2" charset="-78"/>
              </a:rPr>
              <a:t>وجهه</a:t>
            </a:r>
            <a:r>
              <a:rPr lang="fa-IR" dirty="0">
                <a:cs typeface="B Yekan" panose="00000400000000000000" pitchFamily="2" charset="-78"/>
              </a:rPr>
              <a:t> چندان </a:t>
            </a:r>
            <a:r>
              <a:rPr lang="fa-IR" dirty="0" err="1">
                <a:cs typeface="B Yekan" panose="00000400000000000000" pitchFamily="2" charset="-78"/>
              </a:rPr>
              <a:t>اهمييت</a:t>
            </a:r>
            <a:r>
              <a:rPr lang="fa-IR" dirty="0">
                <a:cs typeface="B Yekan" panose="00000400000000000000" pitchFamily="2" charset="-78"/>
              </a:rPr>
              <a:t> ندارد. </a:t>
            </a:r>
            <a:endParaRPr lang="en-US" dirty="0">
              <a:cs typeface="B Yekan" panose="00000400000000000000" pitchFamily="2" charset="-78"/>
            </a:endParaRPr>
          </a:p>
          <a:p>
            <a:pPr algn="just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www.asahse.ir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19" y="1843088"/>
            <a:ext cx="5713961" cy="378073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راهکارها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449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راهکارها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1.يك </a:t>
            </a:r>
            <a:r>
              <a:rPr lang="fa-IR" dirty="0" err="1" smtClean="0">
                <a:cs typeface="B Yekan" panose="00000400000000000000" pitchFamily="2" charset="-78"/>
              </a:rPr>
              <a:t>كاسه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كردن</a:t>
            </a:r>
            <a:r>
              <a:rPr lang="fa-IR" dirty="0" smtClean="0">
                <a:cs typeface="B Yekan" panose="00000400000000000000" pitchFamily="2" charset="-78"/>
              </a:rPr>
              <a:t> منابع (استفاده از شرکت های خدمات مهندسی بهداشت حرفه ای و طب کار)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B Yekan" panose="00000400000000000000" pitchFamily="2" charset="-78"/>
              </a:rPr>
              <a:t>در </a:t>
            </a:r>
            <a:r>
              <a:rPr lang="fa-IR" sz="2400" dirty="0" err="1" smtClean="0">
                <a:cs typeface="B Yekan" panose="00000400000000000000" pitchFamily="2" charset="-78"/>
              </a:rPr>
              <a:t>برخي</a:t>
            </a:r>
            <a:r>
              <a:rPr lang="fa-IR" sz="2400" dirty="0" smtClean="0">
                <a:cs typeface="B Yekan" panose="00000400000000000000" pitchFamily="2" charset="-78"/>
              </a:rPr>
              <a:t> </a:t>
            </a:r>
            <a:r>
              <a:rPr lang="fa-IR" sz="2400" dirty="0" err="1" smtClean="0">
                <a:cs typeface="B Yekan" panose="00000400000000000000" pitchFamily="2" charset="-78"/>
              </a:rPr>
              <a:t>كشورها</a:t>
            </a:r>
            <a:r>
              <a:rPr lang="fa-IR" sz="2400" dirty="0" smtClean="0">
                <a:cs typeface="B Yekan" panose="00000400000000000000" pitchFamily="2" charset="-78"/>
              </a:rPr>
              <a:t> چه </a:t>
            </a:r>
            <a:r>
              <a:rPr lang="fa-IR" sz="2400" dirty="0" err="1" smtClean="0">
                <a:cs typeface="B Yekan" panose="00000400000000000000" pitchFamily="2" charset="-78"/>
              </a:rPr>
              <a:t>پيشرفته</a:t>
            </a:r>
            <a:r>
              <a:rPr lang="fa-IR" sz="2400" dirty="0" smtClean="0">
                <a:cs typeface="B Yekan" panose="00000400000000000000" pitchFamily="2" charset="-78"/>
              </a:rPr>
              <a:t> و چه در حال توسعه خدمات بهداشت حرفه اي </a:t>
            </a:r>
            <a:r>
              <a:rPr lang="fa-IR" sz="2400" dirty="0" err="1" smtClean="0">
                <a:cs typeface="B Yekan" panose="00000400000000000000" pitchFamily="2" charset="-78"/>
              </a:rPr>
              <a:t>گروهي</a:t>
            </a:r>
            <a:r>
              <a:rPr lang="fa-IR" sz="2400" dirty="0" smtClean="0">
                <a:cs typeface="B Yekan" panose="00000400000000000000" pitchFamily="2" charset="-78"/>
              </a:rPr>
              <a:t> وجود دارد كه به </a:t>
            </a:r>
            <a:r>
              <a:rPr lang="fa-IR" sz="2400" dirty="0" err="1" smtClean="0">
                <a:cs typeface="B Yekan" panose="00000400000000000000" pitchFamily="2" charset="-78"/>
              </a:rPr>
              <a:t>صنايع</a:t>
            </a:r>
            <a:r>
              <a:rPr lang="fa-IR" sz="2400" dirty="0" smtClean="0">
                <a:cs typeface="B Yekan" panose="00000400000000000000" pitchFamily="2" charset="-78"/>
              </a:rPr>
              <a:t> </a:t>
            </a:r>
            <a:r>
              <a:rPr lang="fa-IR" sz="2400" dirty="0" err="1" smtClean="0">
                <a:cs typeface="B Yekan" panose="00000400000000000000" pitchFamily="2" charset="-78"/>
              </a:rPr>
              <a:t>كوچك</a:t>
            </a:r>
            <a:r>
              <a:rPr lang="fa-IR" sz="2400" dirty="0" smtClean="0">
                <a:cs typeface="B Yekan" panose="00000400000000000000" pitchFamily="2" charset="-78"/>
              </a:rPr>
              <a:t> خدمت </a:t>
            </a:r>
            <a:r>
              <a:rPr lang="fa-IR" sz="2400" dirty="0" err="1" smtClean="0">
                <a:cs typeface="B Yekan" panose="00000400000000000000" pitchFamily="2" charset="-78"/>
              </a:rPr>
              <a:t>رساني</a:t>
            </a:r>
            <a:r>
              <a:rPr lang="fa-IR" sz="2400" dirty="0" smtClean="0">
                <a:cs typeface="B Yekan" panose="00000400000000000000" pitchFamily="2" charset="-78"/>
              </a:rPr>
              <a:t> </a:t>
            </a:r>
            <a:r>
              <a:rPr lang="fa-IR" sz="2400" dirty="0" err="1" smtClean="0">
                <a:cs typeface="B Yekan" panose="00000400000000000000" pitchFamily="2" charset="-78"/>
              </a:rPr>
              <a:t>می‌کنند</a:t>
            </a:r>
            <a:r>
              <a:rPr lang="fa-IR" sz="2400" dirty="0" smtClean="0">
                <a:cs typeface="B Yekan" panose="00000400000000000000" pitchFamily="2" charset="-78"/>
              </a:rPr>
              <a:t>.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B Yekan" panose="00000400000000000000" pitchFamily="2" charset="-78"/>
              </a:rPr>
              <a:t> اين </a:t>
            </a:r>
            <a:r>
              <a:rPr lang="fa-IR" sz="2400" dirty="0" err="1" smtClean="0">
                <a:cs typeface="B Yekan" panose="00000400000000000000" pitchFamily="2" charset="-78"/>
              </a:rPr>
              <a:t>صنايع</a:t>
            </a:r>
            <a:r>
              <a:rPr lang="fa-IR" sz="2400" dirty="0" smtClean="0">
                <a:cs typeface="B Yekan" panose="00000400000000000000" pitchFamily="2" charset="-78"/>
              </a:rPr>
              <a:t> با تقبل </a:t>
            </a:r>
            <a:r>
              <a:rPr lang="fa-IR" sz="2400" dirty="0" err="1" smtClean="0">
                <a:cs typeface="B Yekan" panose="00000400000000000000" pitchFamily="2" charset="-78"/>
              </a:rPr>
              <a:t>هزينه</a:t>
            </a:r>
            <a:r>
              <a:rPr lang="fa-IR" sz="2400" dirty="0" smtClean="0">
                <a:cs typeface="B Yekan" panose="00000400000000000000" pitchFamily="2" charset="-78"/>
              </a:rPr>
              <a:t> اي با توجه به تعداد </a:t>
            </a:r>
            <a:r>
              <a:rPr lang="fa-IR" sz="2400" dirty="0" err="1" smtClean="0">
                <a:cs typeface="B Yekan" panose="00000400000000000000" pitchFamily="2" charset="-78"/>
              </a:rPr>
              <a:t>كارگران</a:t>
            </a:r>
            <a:r>
              <a:rPr lang="fa-IR" sz="2400" dirty="0" smtClean="0">
                <a:cs typeface="B Yekan" panose="00000400000000000000" pitchFamily="2" charset="-78"/>
              </a:rPr>
              <a:t> خود به طور سالانه به </a:t>
            </a:r>
            <a:r>
              <a:rPr lang="fa-IR" sz="2400" dirty="0" err="1" smtClean="0">
                <a:cs typeface="B Yekan" panose="00000400000000000000" pitchFamily="2" charset="-78"/>
              </a:rPr>
              <a:t>شرکت‌های</a:t>
            </a:r>
            <a:r>
              <a:rPr lang="fa-IR" sz="2400" dirty="0" smtClean="0">
                <a:cs typeface="B Yekan" panose="00000400000000000000" pitchFamily="2" charset="-78"/>
              </a:rPr>
              <a:t> ارائه دهنده خدمات بهداشت حرفه اي </a:t>
            </a:r>
            <a:r>
              <a:rPr lang="fa-IR" sz="2400" dirty="0" err="1" smtClean="0">
                <a:cs typeface="B Yekan" panose="00000400000000000000" pitchFamily="2" charset="-78"/>
              </a:rPr>
              <a:t>گروهي</a:t>
            </a:r>
            <a:r>
              <a:rPr lang="fa-IR" sz="2400" dirty="0" smtClean="0">
                <a:cs typeface="B Yekan" panose="00000400000000000000" pitchFamily="2" charset="-78"/>
              </a:rPr>
              <a:t> </a:t>
            </a:r>
            <a:r>
              <a:rPr lang="fa-IR" sz="2400" dirty="0" err="1" smtClean="0">
                <a:cs typeface="B Yekan" panose="00000400000000000000" pitchFamily="2" charset="-78"/>
              </a:rPr>
              <a:t>آن‌ها</a:t>
            </a:r>
            <a:r>
              <a:rPr lang="fa-IR" sz="2400" dirty="0" smtClean="0">
                <a:cs typeface="B Yekan" panose="00000400000000000000" pitchFamily="2" charset="-78"/>
              </a:rPr>
              <a:t> را مجاب به ارائه دامنه اي از خدمات اوليه </a:t>
            </a:r>
            <a:r>
              <a:rPr lang="fa-IR" sz="2400" dirty="0" err="1" smtClean="0">
                <a:cs typeface="B Yekan" panose="00000400000000000000" pitchFamily="2" charset="-78"/>
              </a:rPr>
              <a:t>پيشگيرانه</a:t>
            </a:r>
            <a:r>
              <a:rPr lang="fa-IR" sz="2400" dirty="0" smtClean="0">
                <a:cs typeface="B Yekan" panose="00000400000000000000" pitchFamily="2" charset="-78"/>
              </a:rPr>
              <a:t> </a:t>
            </a:r>
            <a:r>
              <a:rPr lang="fa-IR" sz="2400" dirty="0" err="1" smtClean="0">
                <a:cs typeface="B Yekan" panose="00000400000000000000" pitchFamily="2" charset="-78"/>
              </a:rPr>
              <a:t>می‌کنند</a:t>
            </a:r>
            <a:r>
              <a:rPr lang="fa-IR" sz="2400" dirty="0" smtClean="0">
                <a:cs typeface="B Yekan" panose="00000400000000000000" pitchFamily="2" charset="-78"/>
              </a:rPr>
              <a:t> كه </a:t>
            </a:r>
            <a:r>
              <a:rPr lang="fa-IR" sz="2400" dirty="0" err="1" smtClean="0">
                <a:cs typeface="B Yekan" panose="00000400000000000000" pitchFamily="2" charset="-78"/>
              </a:rPr>
              <a:t>ممكن</a:t>
            </a:r>
            <a:r>
              <a:rPr lang="fa-IR" sz="2400" dirty="0" smtClean="0">
                <a:cs typeface="B Yekan" panose="00000400000000000000" pitchFamily="2" charset="-78"/>
              </a:rPr>
              <a:t> است شامل خدمات </a:t>
            </a:r>
            <a:r>
              <a:rPr lang="fa-IR" sz="2400" dirty="0" err="1" smtClean="0">
                <a:cs typeface="B Yekan" panose="00000400000000000000" pitchFamily="2" charset="-78"/>
              </a:rPr>
              <a:t>درماني</a:t>
            </a:r>
            <a:r>
              <a:rPr lang="fa-IR" sz="2400" dirty="0" smtClean="0">
                <a:cs typeface="B Yekan" panose="00000400000000000000" pitchFamily="2" charset="-78"/>
              </a:rPr>
              <a:t> </a:t>
            </a:r>
            <a:r>
              <a:rPr lang="fa-IR" sz="2400" dirty="0" err="1" smtClean="0">
                <a:cs typeface="B Yekan" panose="00000400000000000000" pitchFamily="2" charset="-78"/>
              </a:rPr>
              <a:t>نيز</a:t>
            </a:r>
            <a:r>
              <a:rPr lang="fa-IR" sz="2400" dirty="0" smtClean="0">
                <a:cs typeface="B Yekan" panose="00000400000000000000" pitchFamily="2" charset="-78"/>
              </a:rPr>
              <a:t> شود.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B Yekan" panose="00000400000000000000" pitchFamily="2" charset="-78"/>
              </a:rPr>
              <a:t> </a:t>
            </a:r>
            <a:r>
              <a:rPr lang="fa-IR" sz="2400" dirty="0" err="1" smtClean="0">
                <a:cs typeface="B Yekan" panose="00000400000000000000" pitchFamily="2" charset="-78"/>
              </a:rPr>
              <a:t>همچنين</a:t>
            </a:r>
            <a:r>
              <a:rPr lang="fa-IR" sz="2400" dirty="0" smtClean="0">
                <a:cs typeface="B Yekan" panose="00000400000000000000" pitchFamily="2" charset="-78"/>
              </a:rPr>
              <a:t> در صورت </a:t>
            </a:r>
            <a:r>
              <a:rPr lang="fa-IR" sz="2400" dirty="0" err="1" smtClean="0">
                <a:cs typeface="B Yekan" panose="00000400000000000000" pitchFamily="2" charset="-78"/>
              </a:rPr>
              <a:t>نياز</a:t>
            </a:r>
            <a:r>
              <a:rPr lang="fa-IR" sz="2400" dirty="0" smtClean="0">
                <a:cs typeface="B Yekan" panose="00000400000000000000" pitchFamily="2" charset="-78"/>
              </a:rPr>
              <a:t> به خدمات </a:t>
            </a:r>
            <a:r>
              <a:rPr lang="fa-IR" sz="2400" dirty="0" err="1" smtClean="0">
                <a:cs typeface="B Yekan" panose="00000400000000000000" pitchFamily="2" charset="-78"/>
              </a:rPr>
              <a:t>ويژه</a:t>
            </a:r>
            <a:r>
              <a:rPr lang="fa-IR" sz="2400" dirty="0" smtClean="0">
                <a:cs typeface="B Yekan" panose="00000400000000000000" pitchFamily="2" charset="-78"/>
              </a:rPr>
              <a:t> </a:t>
            </a:r>
            <a:r>
              <a:rPr lang="fa-IR" sz="2400" dirty="0" err="1" smtClean="0">
                <a:cs typeface="B Yekan" panose="00000400000000000000" pitchFamily="2" charset="-78"/>
              </a:rPr>
              <a:t>ديگر</a:t>
            </a:r>
            <a:r>
              <a:rPr lang="fa-IR" sz="2400" dirty="0" smtClean="0">
                <a:cs typeface="B Yekan" panose="00000400000000000000" pitchFamily="2" charset="-78"/>
              </a:rPr>
              <a:t> مثل آموزش، اندازه </a:t>
            </a:r>
            <a:r>
              <a:rPr lang="fa-IR" sz="2400" dirty="0" err="1" smtClean="0">
                <a:cs typeface="B Yekan" panose="00000400000000000000" pitchFamily="2" charset="-78"/>
              </a:rPr>
              <a:t>گيري</a:t>
            </a:r>
            <a:r>
              <a:rPr lang="fa-IR" sz="2400" dirty="0" smtClean="0">
                <a:cs typeface="B Yekan" panose="00000400000000000000" pitchFamily="2" charset="-78"/>
              </a:rPr>
              <a:t> و غیره </a:t>
            </a:r>
            <a:r>
              <a:rPr lang="fa-IR" sz="2400" dirty="0" err="1" smtClean="0">
                <a:cs typeface="B Yekan" panose="00000400000000000000" pitchFamily="2" charset="-78"/>
              </a:rPr>
              <a:t>نيز</a:t>
            </a:r>
            <a:r>
              <a:rPr lang="fa-IR" sz="2400" dirty="0" smtClean="0">
                <a:cs typeface="B Yekan" panose="00000400000000000000" pitchFamily="2" charset="-78"/>
              </a:rPr>
              <a:t> </a:t>
            </a:r>
            <a:r>
              <a:rPr lang="fa-IR" sz="2400" dirty="0" err="1" smtClean="0">
                <a:cs typeface="B Yekan" panose="00000400000000000000" pitchFamily="2" charset="-78"/>
              </a:rPr>
              <a:t>ممكن</a:t>
            </a:r>
            <a:r>
              <a:rPr lang="fa-IR" sz="2400" dirty="0" smtClean="0">
                <a:cs typeface="B Yekan" panose="00000400000000000000" pitchFamily="2" charset="-78"/>
              </a:rPr>
              <a:t> است در صورت </a:t>
            </a:r>
            <a:r>
              <a:rPr lang="fa-IR" sz="2400" dirty="0" err="1" smtClean="0">
                <a:cs typeface="B Yekan" panose="00000400000000000000" pitchFamily="2" charset="-78"/>
              </a:rPr>
              <a:t>نياز</a:t>
            </a:r>
            <a:r>
              <a:rPr lang="fa-IR" sz="2400" dirty="0" smtClean="0">
                <a:cs typeface="B Yekan" panose="00000400000000000000" pitchFamily="2" charset="-78"/>
              </a:rPr>
              <a:t> با تقبل </a:t>
            </a:r>
            <a:r>
              <a:rPr lang="fa-IR" sz="2400" dirty="0" err="1" smtClean="0">
                <a:cs typeface="B Yekan" panose="00000400000000000000" pitchFamily="2" charset="-78"/>
              </a:rPr>
              <a:t>هزينه</a:t>
            </a:r>
            <a:r>
              <a:rPr lang="fa-IR" sz="2400" dirty="0" smtClean="0">
                <a:cs typeface="B Yekan" panose="00000400000000000000" pitchFamily="2" charset="-78"/>
              </a:rPr>
              <a:t> </a:t>
            </a:r>
            <a:r>
              <a:rPr lang="fa-IR" sz="2400" dirty="0" err="1" smtClean="0">
                <a:cs typeface="B Yekan" panose="00000400000000000000" pitchFamily="2" charset="-78"/>
              </a:rPr>
              <a:t>بيشتر</a:t>
            </a:r>
            <a:r>
              <a:rPr lang="fa-IR" sz="2400" dirty="0" smtClean="0">
                <a:cs typeface="B Yekan" panose="00000400000000000000" pitchFamily="2" charset="-78"/>
              </a:rPr>
              <a:t> صورت گيرد.</a:t>
            </a:r>
            <a:endParaRPr lang="en-US" sz="2400" dirty="0">
              <a:cs typeface="B Yeka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راهکارها(ادامه)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Yekan" panose="00000400000000000000" pitchFamily="2" charset="-78"/>
              </a:rPr>
              <a:t>2. استفاده از متخصصین ارائه دهنده خدمات بهداشت حرفه اي به صورت پاره وقت</a:t>
            </a:r>
          </a:p>
          <a:p>
            <a:pPr marL="0" indent="0" algn="r" rtl="1">
              <a:buNone/>
            </a:pPr>
            <a:r>
              <a:rPr lang="fa-IR" dirty="0" smtClean="0">
                <a:cs typeface="B Yekan" panose="00000400000000000000" pitchFamily="2" charset="-78"/>
              </a:rPr>
              <a:t>3. استفاده از منابع موجود در همان صنعت(نیروی انسانی، وسایل و غیره)</a:t>
            </a:r>
          </a:p>
          <a:p>
            <a:pPr marL="0" indent="0" algn="r" rtl="1">
              <a:buNone/>
            </a:pPr>
            <a:r>
              <a:rPr lang="fa-IR" dirty="0" smtClean="0">
                <a:cs typeface="B Yekan" panose="00000400000000000000" pitchFamily="2" charset="-78"/>
              </a:rPr>
              <a:t>4. </a:t>
            </a:r>
            <a:r>
              <a:rPr lang="fa-IR" dirty="0" err="1">
                <a:cs typeface="B Yekan" panose="00000400000000000000" pitchFamily="2" charset="-78"/>
              </a:rPr>
              <a:t>امكان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ديگر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آن‌ها</a:t>
            </a:r>
            <a:r>
              <a:rPr lang="fa-IR" dirty="0">
                <a:cs typeface="B Yekan" panose="00000400000000000000" pitchFamily="2" charset="-78"/>
              </a:rPr>
              <a:t> ارائه آموزش </a:t>
            </a:r>
            <a:r>
              <a:rPr lang="fa-IR" dirty="0" err="1">
                <a:cs typeface="B Yekan" panose="00000400000000000000" pitchFamily="2" charset="-78"/>
              </a:rPr>
              <a:t>کمک‌های</a:t>
            </a:r>
            <a:r>
              <a:rPr lang="fa-IR" dirty="0">
                <a:cs typeface="B Yekan" panose="00000400000000000000" pitchFamily="2" charset="-78"/>
              </a:rPr>
              <a:t> اولیه </a:t>
            </a:r>
            <a:r>
              <a:rPr lang="fa-IR" dirty="0" smtClean="0">
                <a:cs typeface="B Yekan" panose="00000400000000000000" pitchFamily="2" charset="-78"/>
              </a:rPr>
              <a:t>و </a:t>
            </a:r>
            <a:r>
              <a:rPr lang="fa-IR" dirty="0" err="1" smtClean="0">
                <a:cs typeface="B Yekan" panose="00000400000000000000" pitchFamily="2" charset="-78"/>
              </a:rPr>
              <a:t>آموزش‌های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اوليه </a:t>
            </a:r>
            <a:r>
              <a:rPr lang="fa-IR" dirty="0" err="1">
                <a:cs typeface="B Yekan" panose="00000400000000000000" pitchFamily="2" charset="-78"/>
              </a:rPr>
              <a:t>ايمني</a:t>
            </a:r>
            <a:r>
              <a:rPr lang="fa-IR" dirty="0">
                <a:cs typeface="B Yekan" panose="00000400000000000000" pitchFamily="2" charset="-78"/>
              </a:rPr>
              <a:t> و بهداشت حرفه اي </a:t>
            </a:r>
            <a:r>
              <a:rPr lang="fa-IR" dirty="0" smtClean="0">
                <a:cs typeface="B Yekan" panose="00000400000000000000" pitchFamily="2" charset="-78"/>
              </a:rPr>
              <a:t>است</a:t>
            </a:r>
            <a:r>
              <a:rPr lang="fa-IR" dirty="0" smtClean="0">
                <a:cs typeface="B Yeka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endParaRPr lang="fa-IR" dirty="0" smtClean="0">
              <a:cs typeface="B Yekan" panose="00000400000000000000" pitchFamily="2" charset="-78"/>
            </a:endParaRPr>
          </a:p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WISE by M. ALigol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79FE-1393-4C61-A6F4-61043532AE1D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www.asahse.ir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1157</Words>
  <Application>Microsoft Office PowerPoint</Application>
  <PresentationFormat>Widescreen</PresentationFormat>
  <Paragraphs>207</Paragraphs>
  <Slides>35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Calibri</vt:lpstr>
      <vt:lpstr>B Yekan</vt:lpstr>
      <vt:lpstr>Calibri Light</vt:lpstr>
      <vt:lpstr>B Titr</vt:lpstr>
      <vt:lpstr>Arial</vt:lpstr>
      <vt:lpstr>Courier New</vt:lpstr>
      <vt:lpstr>Office Theme</vt:lpstr>
      <vt:lpstr>بهبود شرایط بهداشتی صنایع کوچک</vt:lpstr>
      <vt:lpstr>فهرست مطالب</vt:lpstr>
      <vt:lpstr>تعریف صنایع کوچک</vt:lpstr>
      <vt:lpstr>مشخصات</vt:lpstr>
      <vt:lpstr>مشخصات(ادامه)</vt:lpstr>
      <vt:lpstr>مشخصات(ادامه)</vt:lpstr>
      <vt:lpstr>PowerPoint Presentation</vt:lpstr>
      <vt:lpstr>راهکارها</vt:lpstr>
      <vt:lpstr>راهکارها(ادامه)</vt:lpstr>
      <vt:lpstr>راهکارها(ادامه)</vt:lpstr>
      <vt:lpstr>برنامه بهبود شرایط بهداشتی صنایع کوچک(WISE)</vt:lpstr>
      <vt:lpstr>برنامه بهبود شرایط بهداشتی صنایع کوچک(WISE)</vt:lpstr>
      <vt:lpstr>نقاط قوت</vt:lpstr>
      <vt:lpstr>کنترل ریسک</vt:lpstr>
      <vt:lpstr>نمونه هایی از روش های کنترل ارزان قیمت</vt:lpstr>
      <vt:lpstr>نظافت و تعمیر ابزارها</vt:lpstr>
      <vt:lpstr>PowerPoint Presentation</vt:lpstr>
      <vt:lpstr>PowerPoint Presentation</vt:lpstr>
      <vt:lpstr>PowerPoint Presentation</vt:lpstr>
      <vt:lpstr>قراردادن مانع روی دستگاه مولد صدا</vt:lpstr>
      <vt:lpstr>PowerPoint Presentation</vt:lpstr>
      <vt:lpstr>دسته بندی الوار</vt:lpstr>
      <vt:lpstr>دسته بندی ابزارها و پیچ</vt:lpstr>
      <vt:lpstr>PowerPoint Presentation</vt:lpstr>
      <vt:lpstr>PowerPoint Presentation</vt:lpstr>
      <vt:lpstr>PowerPoint Presentation</vt:lpstr>
      <vt:lpstr>ایجاد رمپ در یک سوی پله</vt:lpstr>
      <vt:lpstr>ایجاد دستگیره مناسب در بار</vt:lpstr>
      <vt:lpstr>PowerPoint Presentation</vt:lpstr>
      <vt:lpstr>افزایش ارتفاع با سکو</vt:lpstr>
      <vt:lpstr>انجام یکباره سوراخکاری</vt:lpstr>
      <vt:lpstr>PowerPoint Presentation</vt:lpstr>
      <vt:lpstr>تمیز کردن لامپها</vt:lpstr>
      <vt:lpstr>PowerPoint Presentation</vt:lpstr>
      <vt:lpstr>PowerPoint Presentation</vt:lpstr>
    </vt:vector>
  </TitlesOfParts>
  <Company>health.gov.ir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بهبود شرایط بهداشتی صنایع کوچک</dc:title>
  <dc:creator>علی گل آقای مهدی</dc:creator>
  <cp:lastModifiedBy>علی گل آقای مهدی</cp:lastModifiedBy>
  <cp:revision>49</cp:revision>
  <dcterms:created xsi:type="dcterms:W3CDTF">2019-07-06T04:26:30Z</dcterms:created>
  <dcterms:modified xsi:type="dcterms:W3CDTF">2019-09-17T04:01:56Z</dcterms:modified>
</cp:coreProperties>
</file>